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87" r:id="rId4"/>
    <p:sldId id="257" r:id="rId5"/>
    <p:sldId id="260" r:id="rId6"/>
    <p:sldId id="261" r:id="rId7"/>
    <p:sldId id="289" r:id="rId8"/>
    <p:sldId id="265" r:id="rId9"/>
    <p:sldId id="266" r:id="rId10"/>
    <p:sldId id="290" r:id="rId11"/>
    <p:sldId id="267" r:id="rId12"/>
    <p:sldId id="291" r:id="rId13"/>
    <p:sldId id="292" r:id="rId14"/>
    <p:sldId id="293" r:id="rId15"/>
    <p:sldId id="295" r:id="rId16"/>
    <p:sldId id="268" r:id="rId17"/>
    <p:sldId id="296" r:id="rId18"/>
    <p:sldId id="297" r:id="rId19"/>
    <p:sldId id="306" r:id="rId20"/>
    <p:sldId id="298" r:id="rId21"/>
    <p:sldId id="299" r:id="rId22"/>
    <p:sldId id="307" r:id="rId23"/>
    <p:sldId id="308" r:id="rId24"/>
    <p:sldId id="309" r:id="rId25"/>
    <p:sldId id="310" r:id="rId26"/>
    <p:sldId id="300" r:id="rId27"/>
    <p:sldId id="311" r:id="rId28"/>
    <p:sldId id="301" r:id="rId29"/>
    <p:sldId id="312" r:id="rId30"/>
    <p:sldId id="313" r:id="rId31"/>
    <p:sldId id="319" r:id="rId32"/>
    <p:sldId id="314" r:id="rId33"/>
    <p:sldId id="315" r:id="rId34"/>
    <p:sldId id="303" r:id="rId35"/>
    <p:sldId id="316" r:id="rId36"/>
    <p:sldId id="304" r:id="rId37"/>
    <p:sldId id="317" r:id="rId38"/>
    <p:sldId id="305" r:id="rId39"/>
    <p:sldId id="28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77FDAA-68AD-457D-8A9D-10B66066D329}" type="datetimeFigureOut">
              <a:rPr lang="en-US" smtClean="0"/>
              <a:pPr/>
              <a:t>9/28/2020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4FE4D8F-DB3E-4F7C-AA13-6BE1F9B0E7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77FDAA-68AD-457D-8A9D-10B66066D32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77FDAA-68AD-457D-8A9D-10B66066D32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77FDAA-68AD-457D-8A9D-10B66066D32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77FDAA-68AD-457D-8A9D-10B66066D32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4D8F-DB3E-4F7C-AA13-6BE1F9B0E7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77FDAA-68AD-457D-8A9D-10B66066D32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77FDAA-68AD-457D-8A9D-10B66066D329}"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77FDAA-68AD-457D-8A9D-10B66066D329}"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7FDAA-68AD-457D-8A9D-10B66066D329}"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77FDAA-68AD-457D-8A9D-10B66066D32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4D8F-DB3E-4F7C-AA13-6BE1F9B0E7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77FDAA-68AD-457D-8A9D-10B66066D32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4FE4D8F-DB3E-4F7C-AA13-6BE1F9B0E7B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77FDAA-68AD-457D-8A9D-10B66066D329}" type="datetimeFigureOut">
              <a:rPr lang="en-US" smtClean="0"/>
              <a:pPr/>
              <a:t>9/28/2020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FE4D8F-DB3E-4F7C-AA13-6BE1F9B0E7B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noAutofit/>
          </a:bodyPr>
          <a:lstStyle/>
          <a:p>
            <a:pPr algn="ct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solidFill>
                <a:schemeClr val="bg2">
                  <a:lumMod val="20000"/>
                  <a:lumOff val="80000"/>
                </a:schemeClr>
              </a:solidFill>
              <a:latin typeface="Times New Roman" pitchFamily="18" charset="0"/>
              <a:cs typeface="Times New Roman" pitchFamily="18" charset="0"/>
            </a:endParaRPr>
          </a:p>
        </p:txBody>
      </p:sp>
      <p:sp>
        <p:nvSpPr>
          <p:cNvPr id="5" name="Content Placeholder 4"/>
          <p:cNvSpPr>
            <a:spLocks noGrp="1"/>
          </p:cNvSpPr>
          <p:nvPr>
            <p:ph idx="1"/>
          </p:nvPr>
        </p:nvSpPr>
        <p:spPr>
          <a:xfrm>
            <a:off x="762000" y="1752600"/>
            <a:ext cx="7467600" cy="4525963"/>
          </a:xfrm>
        </p:spPr>
        <p:txBody>
          <a:bodyPr/>
          <a:lstStyle/>
          <a:p>
            <a:pPr algn="ctr">
              <a:buNone/>
            </a:pPr>
            <a:r>
              <a:rPr lang="en-US" sz="4000" b="1" dirty="0">
                <a:solidFill>
                  <a:srgbClr val="FF0000"/>
                </a:solidFill>
                <a:latin typeface="Times New Roman" pitchFamily="18" charset="0"/>
                <a:cs typeface="Times New Roman" pitchFamily="18" charset="0"/>
              </a:rPr>
              <a:t>ASSEMBLER DIRECTIVES </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1722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287020" algn="just">
              <a:lnSpc>
                <a:spcPct val="150000"/>
              </a:lnSpc>
              <a:spcBef>
                <a:spcPts val="95"/>
              </a:spcBef>
              <a:buClr>
                <a:srgbClr val="D16248"/>
              </a:buClr>
              <a:buSzPct val="84210"/>
              <a:buNone/>
              <a:tabLst>
                <a:tab pos="286385" algn="l"/>
                <a:tab pos="287020" algn="l"/>
              </a:tabLst>
            </a:pPr>
            <a:r>
              <a:rPr lang="en-IN" sz="2800" b="1" spc="-5" dirty="0">
                <a:solidFill>
                  <a:srgbClr val="FF0000"/>
                </a:solidFill>
                <a:latin typeface="Times New Roman" pitchFamily="18" charset="0"/>
                <a:cs typeface="Times New Roman" pitchFamily="18" charset="0"/>
              </a:rPr>
              <a:t>DQ (DEFINE</a:t>
            </a:r>
            <a:r>
              <a:rPr lang="en-IN" sz="2800" b="1" spc="45" dirty="0">
                <a:solidFill>
                  <a:srgbClr val="FF0000"/>
                </a:solidFill>
                <a:latin typeface="Times New Roman" pitchFamily="18" charset="0"/>
                <a:cs typeface="Times New Roman" pitchFamily="18" charset="0"/>
              </a:rPr>
              <a:t> </a:t>
            </a:r>
            <a:r>
              <a:rPr lang="en-IN" sz="2800" b="1" spc="-5" dirty="0">
                <a:solidFill>
                  <a:srgbClr val="FF0000"/>
                </a:solidFill>
                <a:latin typeface="Times New Roman" pitchFamily="18" charset="0"/>
                <a:cs typeface="Times New Roman" pitchFamily="18" charset="0"/>
              </a:rPr>
              <a:t>QUAD WORD)</a:t>
            </a:r>
          </a:p>
          <a:p>
            <a:pPr marL="12700" marR="5080" algn="just">
              <a:lnSpc>
                <a:spcPct val="150000"/>
              </a:lnSpc>
              <a:spcBef>
                <a:spcPts val="440"/>
              </a:spcBef>
              <a:buNone/>
            </a:pPr>
            <a:r>
              <a:rPr lang="en-IN" sz="2800" spc="-5" dirty="0">
                <a:latin typeface="Times New Roman" pitchFamily="18" charset="0"/>
                <a:cs typeface="Times New Roman" pitchFamily="18" charset="0"/>
              </a:rPr>
              <a:t>		The </a:t>
            </a:r>
            <a:r>
              <a:rPr lang="en-IN" sz="2800" spc="-10" dirty="0">
                <a:latin typeface="Times New Roman" pitchFamily="18" charset="0"/>
                <a:cs typeface="Times New Roman" pitchFamily="18" charset="0"/>
              </a:rPr>
              <a:t>DQ </a:t>
            </a:r>
            <a:r>
              <a:rPr lang="en-IN" sz="2800" spc="-5" dirty="0">
                <a:latin typeface="Times New Roman" pitchFamily="18" charset="0"/>
                <a:cs typeface="Times New Roman" pitchFamily="18" charset="0"/>
              </a:rPr>
              <a:t>directive is </a:t>
            </a:r>
            <a:r>
              <a:rPr lang="en-IN" sz="2800" spc="-10" dirty="0">
                <a:latin typeface="Times New Roman" pitchFamily="18" charset="0"/>
                <a:cs typeface="Times New Roman" pitchFamily="18" charset="0"/>
              </a:rPr>
              <a:t>used </a:t>
            </a:r>
            <a:r>
              <a:rPr lang="en-IN" sz="2800" dirty="0">
                <a:latin typeface="Times New Roman" pitchFamily="18" charset="0"/>
                <a:cs typeface="Times New Roman" pitchFamily="18" charset="0"/>
              </a:rPr>
              <a:t>to </a:t>
            </a:r>
            <a:r>
              <a:rPr lang="en-IN" sz="2800" spc="-5" dirty="0">
                <a:latin typeface="Times New Roman" pitchFamily="18" charset="0"/>
                <a:cs typeface="Times New Roman" pitchFamily="18" charset="0"/>
              </a:rPr>
              <a:t>define a QUAD WORD type(8 byte) variable.</a:t>
            </a:r>
          </a:p>
          <a:p>
            <a:pPr marL="12700" marR="5080" algn="just">
              <a:lnSpc>
                <a:spcPct val="150000"/>
              </a:lnSpc>
              <a:spcBef>
                <a:spcPts val="440"/>
              </a:spcBef>
              <a:buNone/>
            </a:pPr>
            <a:r>
              <a:rPr lang="en-IN" sz="2800" spc="-5" dirty="0">
                <a:latin typeface="Times New Roman" pitchFamily="18" charset="0"/>
                <a:cs typeface="Times New Roman" pitchFamily="18" charset="0"/>
              </a:rPr>
              <a:t>		The range lies between 0 to 2</a:t>
            </a:r>
            <a:r>
              <a:rPr lang="en-IN" sz="2800" spc="-5" baseline="30000" dirty="0">
                <a:latin typeface="Times New Roman" pitchFamily="18" charset="0"/>
                <a:cs typeface="Times New Roman" pitchFamily="18" charset="0"/>
              </a:rPr>
              <a:t>64-1</a:t>
            </a:r>
            <a:r>
              <a:rPr lang="en-IN" sz="2800" spc="-5" dirty="0">
                <a:latin typeface="Times New Roman" pitchFamily="18" charset="0"/>
                <a:cs typeface="Times New Roman" pitchFamily="18" charset="0"/>
              </a:rPr>
              <a:t> for unsigned numbers and - 2</a:t>
            </a:r>
            <a:r>
              <a:rPr lang="en-IN" sz="2800" spc="-5" baseline="30000" dirty="0">
                <a:latin typeface="Times New Roman" pitchFamily="18" charset="0"/>
                <a:cs typeface="Times New Roman" pitchFamily="18" charset="0"/>
              </a:rPr>
              <a:t>64-1</a:t>
            </a:r>
            <a:r>
              <a:rPr lang="en-IN" sz="2800" spc="-5" dirty="0">
                <a:latin typeface="Times New Roman" pitchFamily="18" charset="0"/>
                <a:cs typeface="Times New Roman" pitchFamily="18" charset="0"/>
              </a:rPr>
              <a:t> to </a:t>
            </a:r>
          </a:p>
          <a:p>
            <a:pPr marL="12700" marR="5080" algn="just">
              <a:lnSpc>
                <a:spcPct val="150000"/>
              </a:lnSpc>
              <a:spcBef>
                <a:spcPts val="440"/>
              </a:spcBef>
              <a:buNone/>
            </a:pPr>
            <a:r>
              <a:rPr lang="en-IN" sz="2800" spc="-5" dirty="0">
                <a:latin typeface="Times New Roman" pitchFamily="18" charset="0"/>
                <a:cs typeface="Times New Roman" pitchFamily="18" charset="0"/>
              </a:rPr>
              <a:t>+ 2</a:t>
            </a:r>
            <a:r>
              <a:rPr lang="en-IN" sz="2800" spc="-5" baseline="30000" dirty="0">
                <a:latin typeface="Times New Roman" pitchFamily="18" charset="0"/>
                <a:cs typeface="Times New Roman" pitchFamily="18" charset="0"/>
              </a:rPr>
              <a:t>64-1</a:t>
            </a:r>
            <a:r>
              <a:rPr lang="en-IN" sz="2800" spc="-5" dirty="0">
                <a:latin typeface="Times New Roman" pitchFamily="18" charset="0"/>
                <a:cs typeface="Times New Roman" pitchFamily="18" charset="0"/>
              </a:rPr>
              <a:t> -1for signed numbers.</a:t>
            </a:r>
          </a:p>
          <a:p>
            <a:pPr marL="12700" marR="5080" algn="just">
              <a:lnSpc>
                <a:spcPct val="150000"/>
              </a:lnSpc>
              <a:spcBef>
                <a:spcPts val="440"/>
              </a:spcBef>
              <a:buNone/>
            </a:pPr>
            <a:endParaRPr lang="en-IN" sz="2800" dirty="0">
              <a:latin typeface="Times New Roman" pitchFamily="18" charset="0"/>
              <a:cs typeface="Times New Roman" pitchFamily="18" charset="0"/>
            </a:endParaRPr>
          </a:p>
          <a:p>
            <a:pPr marL="85852" marR="24765" indent="-457200">
              <a:lnSpc>
                <a:spcPct val="150000"/>
              </a:lnSpc>
              <a:spcBef>
                <a:spcPts val="550"/>
              </a:spcBef>
              <a:buNone/>
            </a:pPr>
            <a:r>
              <a:rPr lang="en-IN" sz="2800" b="1" spc="-5" dirty="0">
                <a:latin typeface="Times New Roman" pitchFamily="18" charset="0"/>
                <a:cs typeface="Times New Roman" pitchFamily="18" charset="0"/>
              </a:rPr>
              <a:t>GENERAL FORM</a:t>
            </a:r>
          </a:p>
          <a:p>
            <a:pPr marL="85852" marR="24765" indent="-457200">
              <a:lnSpc>
                <a:spcPct val="150000"/>
              </a:lnSpc>
              <a:spcBef>
                <a:spcPts val="550"/>
              </a:spcBef>
              <a:buNone/>
            </a:pPr>
            <a:r>
              <a:rPr lang="en-IN" sz="2800" spc="-5" dirty="0">
                <a:latin typeface="Times New Roman" pitchFamily="18" charset="0"/>
                <a:cs typeface="Times New Roman" pitchFamily="18" charset="0"/>
              </a:rPr>
              <a:t>		</a:t>
            </a:r>
            <a:r>
              <a:rPr lang="en-IN" sz="2800" b="1" spc="-5" dirty="0" err="1">
                <a:latin typeface="Times New Roman" pitchFamily="18" charset="0"/>
                <a:cs typeface="Times New Roman" pitchFamily="18" charset="0"/>
              </a:rPr>
              <a:t>nameOfVariable</a:t>
            </a:r>
            <a:r>
              <a:rPr lang="en-IN" sz="2800" b="1" spc="-5" dirty="0">
                <a:latin typeface="Times New Roman" pitchFamily="18" charset="0"/>
                <a:cs typeface="Times New Roman" pitchFamily="18" charset="0"/>
              </a:rPr>
              <a:t>         DQ         </a:t>
            </a:r>
            <a:r>
              <a:rPr lang="en-IN" sz="2800" b="1" spc="-5" dirty="0" err="1">
                <a:latin typeface="Times New Roman" pitchFamily="18" charset="0"/>
                <a:cs typeface="Times New Roman" pitchFamily="18" charset="0"/>
              </a:rPr>
              <a:t>InitializationValue</a:t>
            </a:r>
            <a:r>
              <a:rPr lang="en-IN" sz="2800" b="1" spc="-5" dirty="0">
                <a:latin typeface="Times New Roman" pitchFamily="18" charset="0"/>
                <a:cs typeface="Times New Roman" pitchFamily="18" charset="0"/>
              </a:rPr>
              <a:t>(,s)</a:t>
            </a:r>
          </a:p>
          <a:p>
            <a:pPr marL="85852" marR="24765" indent="-457200">
              <a:lnSpc>
                <a:spcPct val="150000"/>
              </a:lnSpc>
              <a:spcBef>
                <a:spcPts val="550"/>
              </a:spcBef>
              <a:buNone/>
            </a:pPr>
            <a:r>
              <a:rPr lang="en-IN" sz="2800" b="1" spc="-5" dirty="0">
                <a:latin typeface="Times New Roman" pitchFamily="18" charset="0"/>
                <a:cs typeface="Times New Roman" pitchFamily="18" charset="0"/>
              </a:rPr>
              <a:t>E</a:t>
            </a:r>
            <a:r>
              <a:rPr lang="en-IN" sz="2800" b="1" spc="-10" dirty="0">
                <a:latin typeface="Times New Roman" pitchFamily="18" charset="0"/>
                <a:cs typeface="Times New Roman" pitchFamily="18" charset="0"/>
              </a:rPr>
              <a:t>xamples:</a:t>
            </a:r>
            <a:endParaRPr lang="en-IN" sz="2800" b="1" dirty="0">
              <a:latin typeface="Times New Roman" pitchFamily="18" charset="0"/>
              <a:cs typeface="Times New Roman" pitchFamily="18" charset="0"/>
            </a:endParaRPr>
          </a:p>
          <a:p>
            <a:pPr marL="744220" marR="320675" indent="-457200">
              <a:lnSpc>
                <a:spcPct val="150000"/>
              </a:lnSpc>
              <a:spcBef>
                <a:spcPts val="375"/>
              </a:spcBef>
              <a:buAutoNum type="arabicPeriod"/>
              <a:tabLst>
                <a:tab pos="561340" algn="l"/>
              </a:tabLst>
            </a:pPr>
            <a:r>
              <a:rPr lang="en-IN" sz="2800" spc="-5" dirty="0">
                <a:solidFill>
                  <a:srgbClr val="001F5F"/>
                </a:solidFill>
                <a:latin typeface="Times New Roman" pitchFamily="18" charset="0"/>
                <a:cs typeface="Times New Roman" pitchFamily="18" charset="0"/>
              </a:rPr>
              <a:t>TOTAL    DQ   0</a:t>
            </a:r>
          </a:p>
          <a:p>
            <a:pPr marL="744220" marR="320675" indent="-457200">
              <a:lnSpc>
                <a:spcPct val="150000"/>
              </a:lnSpc>
              <a:spcBef>
                <a:spcPts val="375"/>
              </a:spcBef>
              <a:buAutoNum type="arabicPeriod"/>
              <a:tabLst>
                <a:tab pos="561340" algn="l"/>
              </a:tabLst>
            </a:pPr>
            <a:r>
              <a:rPr lang="en-IN" sz="2800" spc="-5" dirty="0">
                <a:solidFill>
                  <a:srgbClr val="001F5F"/>
                </a:solidFill>
                <a:latin typeface="Times New Roman" pitchFamily="18" charset="0"/>
                <a:cs typeface="Times New Roman" pitchFamily="18" charset="0"/>
              </a:rPr>
              <a:t>DATA       DQ   ?</a:t>
            </a:r>
          </a:p>
          <a:p>
            <a:pPr marL="744220" marR="320675" indent="-457200">
              <a:lnSpc>
                <a:spcPct val="150000"/>
              </a:lnSpc>
              <a:spcBef>
                <a:spcPts val="375"/>
              </a:spcBef>
              <a:buAutoNum type="arabicPeriod"/>
              <a:tabLst>
                <a:tab pos="561340" algn="l"/>
              </a:tabLst>
            </a:pPr>
            <a:r>
              <a:rPr lang="en-IN" sz="2800" spc="-5" dirty="0">
                <a:solidFill>
                  <a:srgbClr val="001F5F"/>
                </a:solidFill>
                <a:latin typeface="Times New Roman" pitchFamily="18" charset="0"/>
                <a:cs typeface="Times New Roman" pitchFamily="18" charset="0"/>
              </a:rPr>
              <a:t>MSG        DQ    ‘Hello World’</a:t>
            </a:r>
          </a:p>
          <a:p>
            <a:pPr marL="744220" marR="320675" indent="-457200">
              <a:lnSpc>
                <a:spcPct val="150000"/>
              </a:lnSpc>
              <a:spcBef>
                <a:spcPts val="375"/>
              </a:spcBef>
              <a:buAutoNum type="arabicPeriod"/>
              <a:tabLst>
                <a:tab pos="561340" algn="l"/>
              </a:tabLst>
            </a:pPr>
            <a:r>
              <a:rPr lang="en-IN" sz="2800" spc="-5" dirty="0">
                <a:solidFill>
                  <a:srgbClr val="001F5F"/>
                </a:solidFill>
                <a:latin typeface="Times New Roman" pitchFamily="18" charset="0"/>
                <a:cs typeface="Times New Roman" pitchFamily="18" charset="0"/>
              </a:rPr>
              <a:t>Num        DQ     100 DUP(?)</a:t>
            </a:r>
            <a:endParaRPr lang="en-IN" sz="2800" dirty="0">
              <a:latin typeface="Times New Roman" pitchFamily="18" charset="0"/>
              <a:cs typeface="Times New Roman" pitchFamily="18" charset="0"/>
            </a:endParaRPr>
          </a:p>
          <a:p>
            <a:pPr marL="561340" marR="511175" algn="just">
              <a:lnSpc>
                <a:spcPct val="150000"/>
              </a:lnSpc>
              <a:spcBef>
                <a:spcPts val="375"/>
              </a:spcBef>
              <a:buNone/>
              <a:tabLst>
                <a:tab pos="560705" algn="l"/>
              </a:tabLst>
            </a:pPr>
            <a:endParaRPr lang="en-IN" sz="2800" dirty="0">
              <a:latin typeface="Times New Roman" pitchFamily="18" charset="0"/>
              <a:cs typeface="Times New Roman" pitchFamily="18" charset="0"/>
            </a:endParaRPr>
          </a:p>
          <a:p>
            <a:pPr algn="just">
              <a:lnSpc>
                <a:spcPct val="150000"/>
              </a:lnSpc>
            </a:pPr>
            <a:endParaRPr lang="en-IN"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linds(horizont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linds(horizontal)">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linds(horizontal)">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blinds(horizontal)">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blinds(horizontal)">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200"/>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marL="287020" indent="-274320" algn="just">
              <a:lnSpc>
                <a:spcPct val="150000"/>
              </a:lnSpc>
              <a:buClr>
                <a:srgbClr val="D16248"/>
              </a:buClr>
              <a:buSzPct val="84210"/>
              <a:buNone/>
              <a:tabLst>
                <a:tab pos="286385" algn="l"/>
                <a:tab pos="287020" algn="l"/>
              </a:tabLst>
            </a:pPr>
            <a:r>
              <a:rPr lang="en-IN" sz="3200" b="1" spc="-5" dirty="0">
                <a:solidFill>
                  <a:srgbClr val="FF0000"/>
                </a:solidFill>
                <a:latin typeface="Times New Roman" pitchFamily="18" charset="0"/>
                <a:cs typeface="Times New Roman" pitchFamily="18" charset="0"/>
              </a:rPr>
              <a:t>6. DT (DEFINE TEN</a:t>
            </a:r>
            <a:r>
              <a:rPr lang="en-IN" sz="3200" b="1" spc="65" dirty="0">
                <a:solidFill>
                  <a:srgbClr val="FF0000"/>
                </a:solidFill>
                <a:latin typeface="Times New Roman" pitchFamily="18" charset="0"/>
                <a:cs typeface="Times New Roman" pitchFamily="18" charset="0"/>
              </a:rPr>
              <a:t> </a:t>
            </a:r>
            <a:r>
              <a:rPr lang="en-IN" sz="3200" b="1" spc="-5" dirty="0">
                <a:solidFill>
                  <a:srgbClr val="FF0000"/>
                </a:solidFill>
                <a:latin typeface="Times New Roman" pitchFamily="18" charset="0"/>
                <a:cs typeface="Times New Roman" pitchFamily="18" charset="0"/>
              </a:rPr>
              <a:t>BYTES)</a:t>
            </a:r>
            <a:endParaRPr lang="en-IN" sz="3200" b="1" dirty="0">
              <a:solidFill>
                <a:srgbClr val="FF0000"/>
              </a:solidFill>
              <a:latin typeface="Times New Roman" pitchFamily="18" charset="0"/>
              <a:cs typeface="Times New Roman" pitchFamily="18" charset="0"/>
            </a:endParaRPr>
          </a:p>
          <a:p>
            <a:pPr marL="12700" marR="5080" algn="just">
              <a:lnSpc>
                <a:spcPct val="150000"/>
              </a:lnSpc>
              <a:spcBef>
                <a:spcPts val="440"/>
              </a:spcBef>
              <a:buNone/>
            </a:pPr>
            <a:r>
              <a:rPr lang="en-IN" sz="3200" spc="-5" dirty="0">
                <a:latin typeface="Times New Roman" pitchFamily="18" charset="0"/>
                <a:cs typeface="Times New Roman" pitchFamily="18" charset="0"/>
              </a:rPr>
              <a:t>		The </a:t>
            </a:r>
            <a:r>
              <a:rPr lang="en-IN" sz="3200" spc="-10" dirty="0">
                <a:latin typeface="Times New Roman" pitchFamily="18" charset="0"/>
                <a:cs typeface="Times New Roman" pitchFamily="18" charset="0"/>
              </a:rPr>
              <a:t>DT </a:t>
            </a:r>
            <a:r>
              <a:rPr lang="en-IN" sz="3200" spc="-5" dirty="0">
                <a:latin typeface="Times New Roman" pitchFamily="18" charset="0"/>
                <a:cs typeface="Times New Roman" pitchFamily="18" charset="0"/>
              </a:rPr>
              <a:t>directive is </a:t>
            </a:r>
            <a:r>
              <a:rPr lang="en-IN" sz="3200" spc="-10" dirty="0">
                <a:latin typeface="Times New Roman" pitchFamily="18" charset="0"/>
                <a:cs typeface="Times New Roman" pitchFamily="18" charset="0"/>
              </a:rPr>
              <a:t>used </a:t>
            </a:r>
            <a:r>
              <a:rPr lang="en-IN" sz="3200" dirty="0">
                <a:latin typeface="Times New Roman" pitchFamily="18" charset="0"/>
                <a:cs typeface="Times New Roman" pitchFamily="18" charset="0"/>
              </a:rPr>
              <a:t>to </a:t>
            </a:r>
            <a:r>
              <a:rPr lang="en-IN" sz="3200" spc="-5" dirty="0">
                <a:latin typeface="Times New Roman" pitchFamily="18" charset="0"/>
                <a:cs typeface="Times New Roman" pitchFamily="18" charset="0"/>
              </a:rPr>
              <a:t>define a TEN BYTES type(8 byte) variable.</a:t>
            </a:r>
          </a:p>
          <a:p>
            <a:pPr marL="12700" marR="5080" algn="just">
              <a:lnSpc>
                <a:spcPct val="150000"/>
              </a:lnSpc>
              <a:spcBef>
                <a:spcPts val="440"/>
              </a:spcBef>
              <a:buNone/>
            </a:pPr>
            <a:r>
              <a:rPr lang="en-IN" sz="3200" spc="-5" dirty="0">
                <a:latin typeface="Times New Roman" pitchFamily="18" charset="0"/>
                <a:cs typeface="Times New Roman" pitchFamily="18" charset="0"/>
              </a:rPr>
              <a:t>		The range lies between 0 to 2</a:t>
            </a:r>
            <a:r>
              <a:rPr lang="en-IN" sz="3200" spc="-5" baseline="30000" dirty="0">
                <a:latin typeface="Times New Roman" pitchFamily="18" charset="0"/>
                <a:cs typeface="Times New Roman" pitchFamily="18" charset="0"/>
              </a:rPr>
              <a:t>80-1</a:t>
            </a:r>
            <a:r>
              <a:rPr lang="en-IN" sz="3200" spc="-5" dirty="0">
                <a:latin typeface="Times New Roman" pitchFamily="18" charset="0"/>
                <a:cs typeface="Times New Roman" pitchFamily="18" charset="0"/>
              </a:rPr>
              <a:t> for unsigned numbers and - 2</a:t>
            </a:r>
            <a:r>
              <a:rPr lang="en-IN" sz="3200" spc="-5" baseline="30000" dirty="0">
                <a:latin typeface="Times New Roman" pitchFamily="18" charset="0"/>
                <a:cs typeface="Times New Roman" pitchFamily="18" charset="0"/>
              </a:rPr>
              <a:t>80-1</a:t>
            </a:r>
            <a:r>
              <a:rPr lang="en-IN" sz="3200" spc="-5" dirty="0">
                <a:latin typeface="Times New Roman" pitchFamily="18" charset="0"/>
                <a:cs typeface="Times New Roman" pitchFamily="18" charset="0"/>
              </a:rPr>
              <a:t> to </a:t>
            </a:r>
          </a:p>
          <a:p>
            <a:pPr marL="12700" marR="5080" algn="just">
              <a:lnSpc>
                <a:spcPct val="150000"/>
              </a:lnSpc>
              <a:spcBef>
                <a:spcPts val="440"/>
              </a:spcBef>
              <a:buNone/>
            </a:pPr>
            <a:r>
              <a:rPr lang="en-IN" sz="3200" spc="-5" dirty="0">
                <a:latin typeface="Times New Roman" pitchFamily="18" charset="0"/>
                <a:cs typeface="Times New Roman" pitchFamily="18" charset="0"/>
              </a:rPr>
              <a:t>+ 2</a:t>
            </a:r>
            <a:r>
              <a:rPr lang="en-IN" sz="3200" spc="-5" baseline="30000" dirty="0">
                <a:latin typeface="Times New Roman" pitchFamily="18" charset="0"/>
                <a:cs typeface="Times New Roman" pitchFamily="18" charset="0"/>
              </a:rPr>
              <a:t>80-1</a:t>
            </a:r>
            <a:r>
              <a:rPr lang="en-IN" sz="3200" spc="-5" dirty="0">
                <a:latin typeface="Times New Roman" pitchFamily="18" charset="0"/>
                <a:cs typeface="Times New Roman" pitchFamily="18" charset="0"/>
              </a:rPr>
              <a:t> -1for signed numbers.</a:t>
            </a:r>
          </a:p>
          <a:p>
            <a:pPr marL="12700" marR="5080" algn="just">
              <a:lnSpc>
                <a:spcPct val="150000"/>
              </a:lnSpc>
              <a:spcBef>
                <a:spcPts val="440"/>
              </a:spcBef>
              <a:buNone/>
            </a:pPr>
            <a:endParaRPr lang="en-IN" sz="3200" dirty="0">
              <a:latin typeface="Times New Roman" pitchFamily="18" charset="0"/>
              <a:cs typeface="Times New Roman" pitchFamily="18" charset="0"/>
            </a:endParaRPr>
          </a:p>
          <a:p>
            <a:pPr marL="85852" marR="24765" indent="-457200">
              <a:lnSpc>
                <a:spcPct val="150000"/>
              </a:lnSpc>
              <a:spcBef>
                <a:spcPts val="550"/>
              </a:spcBef>
              <a:buNone/>
            </a:pPr>
            <a:r>
              <a:rPr lang="en-IN" sz="3200" b="1" spc="-5" dirty="0">
                <a:latin typeface="Times New Roman" pitchFamily="18" charset="0"/>
                <a:cs typeface="Times New Roman" pitchFamily="18" charset="0"/>
              </a:rPr>
              <a:t>GENERAL FORM</a:t>
            </a:r>
          </a:p>
          <a:p>
            <a:pPr marL="85852" marR="24765" indent="-457200">
              <a:lnSpc>
                <a:spcPct val="150000"/>
              </a:lnSpc>
              <a:spcBef>
                <a:spcPts val="550"/>
              </a:spcBef>
              <a:buNone/>
            </a:pPr>
            <a:r>
              <a:rPr lang="en-IN" sz="3200" spc="-5" dirty="0">
                <a:latin typeface="Times New Roman" pitchFamily="18" charset="0"/>
                <a:cs typeface="Times New Roman" pitchFamily="18" charset="0"/>
              </a:rPr>
              <a:t>		</a:t>
            </a:r>
            <a:r>
              <a:rPr lang="en-IN" sz="3200" b="1" spc="-5" dirty="0" err="1">
                <a:latin typeface="Times New Roman" pitchFamily="18" charset="0"/>
                <a:cs typeface="Times New Roman" pitchFamily="18" charset="0"/>
              </a:rPr>
              <a:t>nameOfVariable</a:t>
            </a:r>
            <a:r>
              <a:rPr lang="en-IN" sz="3200" b="1" spc="-5" dirty="0">
                <a:latin typeface="Times New Roman" pitchFamily="18" charset="0"/>
                <a:cs typeface="Times New Roman" pitchFamily="18" charset="0"/>
              </a:rPr>
              <a:t>         DT         </a:t>
            </a:r>
            <a:r>
              <a:rPr lang="en-IN" sz="3200" b="1" spc="-5" dirty="0" err="1">
                <a:latin typeface="Times New Roman" pitchFamily="18" charset="0"/>
                <a:cs typeface="Times New Roman" pitchFamily="18" charset="0"/>
              </a:rPr>
              <a:t>InitializationValue</a:t>
            </a:r>
            <a:r>
              <a:rPr lang="en-IN" sz="3200" b="1" spc="-5" dirty="0">
                <a:latin typeface="Times New Roman" pitchFamily="18" charset="0"/>
                <a:cs typeface="Times New Roman" pitchFamily="18" charset="0"/>
              </a:rPr>
              <a:t>(,s)</a:t>
            </a:r>
          </a:p>
          <a:p>
            <a:pPr marL="85852" marR="24765" indent="-457200">
              <a:lnSpc>
                <a:spcPct val="150000"/>
              </a:lnSpc>
              <a:spcBef>
                <a:spcPts val="550"/>
              </a:spcBef>
              <a:buNone/>
            </a:pPr>
            <a:r>
              <a:rPr lang="en-IN" sz="3200" b="1" spc="-5" dirty="0">
                <a:latin typeface="Times New Roman" pitchFamily="18" charset="0"/>
                <a:cs typeface="Times New Roman" pitchFamily="18" charset="0"/>
              </a:rPr>
              <a:t>E</a:t>
            </a:r>
            <a:r>
              <a:rPr lang="en-IN" sz="3200" b="1" spc="-10" dirty="0">
                <a:latin typeface="Times New Roman" pitchFamily="18" charset="0"/>
                <a:cs typeface="Times New Roman" pitchFamily="18" charset="0"/>
              </a:rPr>
              <a:t>xamples:</a:t>
            </a:r>
            <a:endParaRPr lang="en-IN" sz="3200" b="1" dirty="0">
              <a:latin typeface="Times New Roman" pitchFamily="18" charset="0"/>
              <a:cs typeface="Times New Roman" pitchFamily="18" charset="0"/>
            </a:endParaRPr>
          </a:p>
          <a:p>
            <a:pPr marL="744220" marR="320675" indent="-457200">
              <a:lnSpc>
                <a:spcPct val="150000"/>
              </a:lnSpc>
              <a:spcBef>
                <a:spcPts val="375"/>
              </a:spcBef>
              <a:buAutoNum type="arabicPeriod"/>
              <a:tabLst>
                <a:tab pos="561340" algn="l"/>
              </a:tabLst>
            </a:pPr>
            <a:r>
              <a:rPr lang="en-IN" sz="3200" spc="-5" dirty="0">
                <a:solidFill>
                  <a:srgbClr val="001F5F"/>
                </a:solidFill>
                <a:latin typeface="Times New Roman" pitchFamily="18" charset="0"/>
                <a:cs typeface="Times New Roman" pitchFamily="18" charset="0"/>
              </a:rPr>
              <a:t>TOTAL    DT   0</a:t>
            </a:r>
          </a:p>
          <a:p>
            <a:pPr marL="744220" marR="320675" indent="-457200">
              <a:lnSpc>
                <a:spcPct val="150000"/>
              </a:lnSpc>
              <a:spcBef>
                <a:spcPts val="375"/>
              </a:spcBef>
              <a:buAutoNum type="arabicPeriod"/>
              <a:tabLst>
                <a:tab pos="561340" algn="l"/>
              </a:tabLst>
            </a:pPr>
            <a:r>
              <a:rPr lang="en-IN" sz="3200" spc="-5" dirty="0">
                <a:solidFill>
                  <a:srgbClr val="001F5F"/>
                </a:solidFill>
                <a:latin typeface="Times New Roman" pitchFamily="18" charset="0"/>
                <a:cs typeface="Times New Roman" pitchFamily="18" charset="0"/>
              </a:rPr>
              <a:t>DATA       DT   ?</a:t>
            </a:r>
          </a:p>
          <a:p>
            <a:pPr marL="744220" marR="320675" indent="-457200">
              <a:lnSpc>
                <a:spcPct val="150000"/>
              </a:lnSpc>
              <a:spcBef>
                <a:spcPts val="375"/>
              </a:spcBef>
              <a:buAutoNum type="arabicPeriod"/>
              <a:tabLst>
                <a:tab pos="561340" algn="l"/>
              </a:tabLst>
            </a:pPr>
            <a:r>
              <a:rPr lang="en-IN" sz="3200" spc="-5" dirty="0">
                <a:solidFill>
                  <a:srgbClr val="001F5F"/>
                </a:solidFill>
                <a:latin typeface="Times New Roman" pitchFamily="18" charset="0"/>
                <a:cs typeface="Times New Roman" pitchFamily="18" charset="0"/>
              </a:rPr>
              <a:t>MSG        DT    ‘Hello World’</a:t>
            </a:r>
          </a:p>
          <a:p>
            <a:pPr marL="744220" marR="320675" indent="-457200">
              <a:lnSpc>
                <a:spcPct val="150000"/>
              </a:lnSpc>
              <a:spcBef>
                <a:spcPts val="375"/>
              </a:spcBef>
              <a:buAutoNum type="arabicPeriod"/>
              <a:tabLst>
                <a:tab pos="561340" algn="l"/>
              </a:tabLst>
            </a:pPr>
            <a:r>
              <a:rPr lang="en-IN" sz="3200" spc="-5" dirty="0">
                <a:solidFill>
                  <a:srgbClr val="001F5F"/>
                </a:solidFill>
                <a:latin typeface="Times New Roman" pitchFamily="18" charset="0"/>
                <a:cs typeface="Times New Roman" pitchFamily="18" charset="0"/>
              </a:rPr>
              <a:t>Num        DT     100 DUP(?)</a:t>
            </a:r>
            <a:endParaRPr lang="en-IN" sz="3200" dirty="0">
              <a:latin typeface="Times New Roman" pitchFamily="18" charset="0"/>
              <a:cs typeface="Times New Roman" pitchFamily="18" charset="0"/>
            </a:endParaRPr>
          </a:p>
          <a:p>
            <a:pPr marL="561340" marR="511175" algn="just">
              <a:lnSpc>
                <a:spcPct val="150000"/>
              </a:lnSpc>
              <a:spcBef>
                <a:spcPts val="375"/>
              </a:spcBef>
              <a:buNone/>
              <a:tabLst>
                <a:tab pos="560705" algn="l"/>
              </a:tabLst>
            </a:pPr>
            <a:endParaRPr lang="en-IN" sz="3200" dirty="0">
              <a:latin typeface="Times New Roman" pitchFamily="18" charset="0"/>
              <a:cs typeface="Times New Roman" pitchFamily="18" charset="0"/>
            </a:endParaRPr>
          </a:p>
          <a:p>
            <a:pPr algn="just">
              <a:lnSpc>
                <a:spcPct val="150000"/>
              </a:lnSpc>
            </a:pPr>
            <a:endParaRPr lang="en-IN" sz="3200" dirty="0">
              <a:latin typeface="Times New Roman" pitchFamily="18" charset="0"/>
              <a:cs typeface="Times New Roman" pitchFamily="18" charset="0"/>
            </a:endParaRP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linds(horizont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linds(horizontal)">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linds(horizontal)">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blinds(horizontal)">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blinds(horizontal)">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None/>
            </a:pPr>
            <a:r>
              <a:rPr lang="en-US" b="1" dirty="0">
                <a:solidFill>
                  <a:srgbClr val="FF0000"/>
                </a:solidFill>
              </a:rPr>
              <a:t>7. STRUCT : Structure Declaration</a:t>
            </a:r>
          </a:p>
          <a:p>
            <a:pPr algn="just">
              <a:lnSpc>
                <a:spcPct val="150000"/>
              </a:lnSpc>
              <a:buNone/>
            </a:pPr>
            <a:r>
              <a:rPr lang="en-US" dirty="0"/>
              <a:t>		</a:t>
            </a:r>
            <a:r>
              <a:rPr lang="en-US" sz="2000" dirty="0"/>
              <a:t>The directive STRUCT is used to declare a </a:t>
            </a:r>
            <a:r>
              <a:rPr lang="en-US" sz="2000" dirty="0" err="1"/>
              <a:t>datatype</a:t>
            </a:r>
            <a:r>
              <a:rPr lang="en-US" sz="2000" dirty="0"/>
              <a:t> which is a collection of primary data types(DB,DW,DD).</a:t>
            </a:r>
          </a:p>
          <a:p>
            <a:pPr algn="just">
              <a:lnSpc>
                <a:spcPct val="150000"/>
              </a:lnSpc>
              <a:buNone/>
            </a:pPr>
            <a:r>
              <a:rPr lang="en-IN" sz="2000" b="1" spc="-5" dirty="0">
                <a:cs typeface="Times New Roman" pitchFamily="18" charset="0"/>
              </a:rPr>
              <a:t>GENERAL FORM</a:t>
            </a:r>
          </a:p>
          <a:p>
            <a:pPr algn="just">
              <a:lnSpc>
                <a:spcPct val="150000"/>
              </a:lnSpc>
              <a:buNone/>
            </a:pPr>
            <a:r>
              <a:rPr lang="en-US" sz="2000" dirty="0"/>
              <a:t>		</a:t>
            </a:r>
            <a:r>
              <a:rPr lang="en-US" sz="2000" dirty="0" err="1"/>
              <a:t>StructureName</a:t>
            </a:r>
            <a:r>
              <a:rPr lang="en-US" sz="2000" dirty="0"/>
              <a:t>        STRUCT</a:t>
            </a:r>
          </a:p>
          <a:p>
            <a:pPr algn="just">
              <a:lnSpc>
                <a:spcPct val="150000"/>
              </a:lnSpc>
              <a:buNone/>
            </a:pPr>
            <a:r>
              <a:rPr lang="en-US" sz="2000" dirty="0"/>
              <a:t>			…..</a:t>
            </a:r>
          </a:p>
          <a:p>
            <a:pPr algn="just">
              <a:lnSpc>
                <a:spcPct val="150000"/>
              </a:lnSpc>
              <a:buNone/>
            </a:pPr>
            <a:r>
              <a:rPr lang="en-US" sz="2000" dirty="0"/>
              <a:t>			;</a:t>
            </a:r>
          </a:p>
          <a:p>
            <a:pPr algn="just">
              <a:lnSpc>
                <a:spcPct val="150000"/>
              </a:lnSpc>
              <a:buNone/>
            </a:pPr>
            <a:r>
              <a:rPr lang="en-US" sz="2000" dirty="0"/>
              <a:t>		</a:t>
            </a:r>
            <a:r>
              <a:rPr lang="en-US" sz="2000" dirty="0" err="1"/>
              <a:t>structureName</a:t>
            </a:r>
            <a:r>
              <a:rPr lang="en-US" sz="2000" dirty="0"/>
              <a:t>         ENDS</a:t>
            </a:r>
          </a:p>
          <a:p>
            <a:pPr algn="just">
              <a:lnSpc>
                <a:spcPct val="150000"/>
              </a:lnSpc>
              <a:buNone/>
            </a:pPr>
            <a:r>
              <a:rPr lang="en-US" sz="2000" b="1" dirty="0"/>
              <a:t>Example:</a:t>
            </a:r>
          </a:p>
          <a:p>
            <a:pPr algn="just">
              <a:lnSpc>
                <a:spcPct val="150000"/>
              </a:lnSpc>
              <a:buNone/>
            </a:pPr>
            <a:r>
              <a:rPr lang="en-US" sz="2000" dirty="0"/>
              <a:t>	STUDENT    STRUCT</a:t>
            </a:r>
          </a:p>
          <a:p>
            <a:pPr algn="just">
              <a:lnSpc>
                <a:spcPct val="150000"/>
              </a:lnSpc>
              <a:buNone/>
            </a:pPr>
            <a:r>
              <a:rPr lang="en-US" sz="2000" dirty="0"/>
              <a:t>     </a:t>
            </a:r>
            <a:r>
              <a:rPr lang="en-US" sz="2000" dirty="0" err="1"/>
              <a:t>rollno</a:t>
            </a:r>
            <a:r>
              <a:rPr lang="en-US" sz="2000" dirty="0"/>
              <a:t>     </a:t>
            </a:r>
            <a:r>
              <a:rPr lang="en-US" sz="2000" dirty="0" err="1"/>
              <a:t>dw</a:t>
            </a:r>
            <a:r>
              <a:rPr lang="en-US" sz="2000" dirty="0"/>
              <a:t>       ?</a:t>
            </a:r>
          </a:p>
          <a:p>
            <a:pPr algn="just">
              <a:lnSpc>
                <a:spcPct val="150000"/>
              </a:lnSpc>
              <a:buNone/>
            </a:pPr>
            <a:r>
              <a:rPr lang="en-US" sz="2000" dirty="0"/>
              <a:t>     name      db        10 dup(?)</a:t>
            </a:r>
          </a:p>
          <a:p>
            <a:pPr algn="just">
              <a:lnSpc>
                <a:spcPct val="150000"/>
              </a:lnSpc>
              <a:buNone/>
            </a:pPr>
            <a:r>
              <a:rPr lang="en-US" sz="2000" dirty="0"/>
              <a:t>    STUDENT     ENDS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linds(horizontal)">
                                      <p:cBhvr>
                                        <p:cTn id="45" dur="500"/>
                                        <p:tgtEl>
                                          <p:spTgt spid="3">
                                            <p:txEl>
                                              <p:pRg st="10" end="10"/>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blinds(horizontal)">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sz="2800" b="1" dirty="0">
                <a:solidFill>
                  <a:srgbClr val="FF0000"/>
                </a:solidFill>
              </a:rPr>
              <a:t>8. RECORD</a:t>
            </a:r>
          </a:p>
        </p:txBody>
      </p:sp>
      <p:sp>
        <p:nvSpPr>
          <p:cNvPr id="3" name="Content Placeholder 2"/>
          <p:cNvSpPr>
            <a:spLocks noGrp="1"/>
          </p:cNvSpPr>
          <p:nvPr>
            <p:ph idx="1"/>
          </p:nvPr>
        </p:nvSpPr>
        <p:spPr>
          <a:xfrm>
            <a:off x="457200" y="1219200"/>
            <a:ext cx="8382000" cy="53340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buNone/>
            </a:pPr>
            <a:r>
              <a:rPr lang="en-US" sz="2000" dirty="0"/>
              <a:t>	The directive RECORD is used to define a bit pattern within a byte or word.</a:t>
            </a:r>
          </a:p>
          <a:p>
            <a:pPr algn="just">
              <a:lnSpc>
                <a:spcPct val="150000"/>
              </a:lnSpc>
              <a:buNone/>
            </a:pPr>
            <a:r>
              <a:rPr lang="en-US" sz="2000" b="1" dirty="0"/>
              <a:t>GENERAL FORM</a:t>
            </a:r>
          </a:p>
          <a:p>
            <a:pPr algn="just">
              <a:lnSpc>
                <a:spcPct val="150000"/>
              </a:lnSpc>
              <a:buNone/>
            </a:pPr>
            <a:r>
              <a:rPr lang="en-US" sz="2000" dirty="0"/>
              <a:t>	</a:t>
            </a:r>
            <a:r>
              <a:rPr lang="en-US" sz="2000" b="1" dirty="0" err="1"/>
              <a:t>RecordName</a:t>
            </a:r>
            <a:r>
              <a:rPr lang="en-US" sz="2000" b="1" dirty="0"/>
              <a:t>    RECORD   FieldSpecification1….. </a:t>
            </a:r>
            <a:r>
              <a:rPr lang="en-US" sz="2000" b="1" dirty="0" err="1"/>
              <a:t>FieldSpecificationN</a:t>
            </a:r>
            <a:endParaRPr lang="en-US" sz="2000" b="1" dirty="0"/>
          </a:p>
          <a:p>
            <a:pPr algn="just">
              <a:lnSpc>
                <a:spcPct val="150000"/>
              </a:lnSpc>
              <a:buNone/>
            </a:pPr>
            <a:r>
              <a:rPr lang="en-US" sz="2000" b="1" dirty="0"/>
              <a:t>Examples:</a:t>
            </a:r>
          </a:p>
          <a:p>
            <a:pPr algn="just">
              <a:lnSpc>
                <a:spcPct val="150000"/>
              </a:lnSpc>
              <a:buNone/>
            </a:pPr>
            <a:r>
              <a:rPr lang="en-US" sz="2000" dirty="0"/>
              <a:t>	  Bits 7, 6, 5 : Baud Rate</a:t>
            </a:r>
          </a:p>
          <a:p>
            <a:pPr algn="just">
              <a:lnSpc>
                <a:spcPct val="150000"/>
              </a:lnSpc>
              <a:buNone/>
            </a:pPr>
            <a:r>
              <a:rPr lang="en-US" sz="2000" dirty="0"/>
              <a:t>	  Bits 4, 3     : parity</a:t>
            </a:r>
          </a:p>
          <a:p>
            <a:pPr algn="just">
              <a:lnSpc>
                <a:spcPct val="150000"/>
              </a:lnSpc>
              <a:buNone/>
            </a:pPr>
            <a:r>
              <a:rPr lang="en-US" sz="2000" dirty="0"/>
              <a:t>       Bits   2       : Stop bits</a:t>
            </a:r>
          </a:p>
          <a:p>
            <a:pPr algn="just">
              <a:lnSpc>
                <a:spcPct val="150000"/>
              </a:lnSpc>
              <a:buNone/>
            </a:pPr>
            <a:r>
              <a:rPr lang="en-US" sz="2000" dirty="0"/>
              <a:t>	  Bits  1, 0     :Word Length</a:t>
            </a:r>
          </a:p>
          <a:p>
            <a:pPr algn="just">
              <a:lnSpc>
                <a:spcPct val="150000"/>
              </a:lnSpc>
              <a:buNone/>
            </a:pPr>
            <a:r>
              <a:rPr lang="en-US" sz="2000" b="1" dirty="0"/>
              <a:t>Data     RECORD     BAUD : 3,    PARITY :2 ,    WORDLENGTH: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linds(horizontal)">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blinds(horizontal)">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blinds(horizontal)">
                                      <p:cBhvr>
                                        <p:cTn id="5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pPr algn="ctr"/>
            <a:r>
              <a:rPr lang="en-US" sz="2800" b="1" dirty="0">
                <a:solidFill>
                  <a:srgbClr val="FF0000"/>
                </a:solidFill>
              </a:rPr>
              <a:t>PROGRAM ORGANIZATION DIRECTIVES</a:t>
            </a:r>
          </a:p>
        </p:txBody>
      </p:sp>
      <p:sp>
        <p:nvSpPr>
          <p:cNvPr id="3" name="Content Placeholder 2"/>
          <p:cNvSpPr>
            <a:spLocks noGrp="1"/>
          </p:cNvSpPr>
          <p:nvPr>
            <p:ph idx="1"/>
          </p:nvPr>
        </p:nvSpPr>
        <p:spPr>
          <a:xfrm>
            <a:off x="457200" y="1066800"/>
            <a:ext cx="8382000" cy="54864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buNone/>
            </a:pPr>
            <a:r>
              <a:rPr lang="en-US" sz="2000" dirty="0"/>
              <a:t>Program Organization Directives : SEGMENT, ENDS, ASSUME, GROUP</a:t>
            </a:r>
          </a:p>
          <a:p>
            <a:pPr marL="457200" indent="-457200" algn="just">
              <a:lnSpc>
                <a:spcPct val="150000"/>
              </a:lnSpc>
              <a:buNone/>
            </a:pPr>
            <a:r>
              <a:rPr lang="en-US" sz="2000" b="1" dirty="0">
                <a:solidFill>
                  <a:srgbClr val="FF0000"/>
                </a:solidFill>
              </a:rPr>
              <a:t>SEGMENT</a:t>
            </a:r>
          </a:p>
          <a:p>
            <a:pPr marL="287020" algn="just">
              <a:lnSpc>
                <a:spcPct val="160000"/>
              </a:lnSpc>
              <a:spcBef>
                <a:spcPts val="100"/>
              </a:spcBef>
              <a:buClr>
                <a:srgbClr val="D16248"/>
              </a:buClr>
              <a:buSzPct val="84782"/>
              <a:buNone/>
              <a:tabLst>
                <a:tab pos="286385" algn="l"/>
                <a:tab pos="287020" algn="l"/>
              </a:tabLst>
            </a:pPr>
            <a:r>
              <a:rPr lang="en-IN" sz="2000" spc="-5" dirty="0">
                <a:latin typeface="Times New Roman" pitchFamily="18" charset="0"/>
                <a:cs typeface="Times New Roman" pitchFamily="18" charset="0"/>
              </a:rPr>
              <a:t>SEGMENT directive is used</a:t>
            </a:r>
            <a:r>
              <a:rPr lang="en-IN" sz="2000" dirty="0">
                <a:latin typeface="Times New Roman" pitchFamily="18" charset="0"/>
                <a:cs typeface="Times New Roman" pitchFamily="18" charset="0"/>
              </a:rPr>
              <a:t> </a:t>
            </a:r>
            <a:r>
              <a:rPr lang="en-IN" sz="2000" spc="-5" dirty="0">
                <a:latin typeface="Times New Roman" pitchFamily="18" charset="0"/>
                <a:cs typeface="Times New Roman" pitchFamily="18" charset="0"/>
              </a:rPr>
              <a:t>to indicate </a:t>
            </a:r>
            <a:r>
              <a:rPr lang="en-IN" sz="2000" dirty="0">
                <a:latin typeface="Times New Roman" pitchFamily="18" charset="0"/>
                <a:cs typeface="Times New Roman" pitchFamily="18" charset="0"/>
              </a:rPr>
              <a:t>the start of a logical</a:t>
            </a:r>
            <a:r>
              <a:rPr lang="en-IN" sz="2000" spc="-10" dirty="0">
                <a:latin typeface="Times New Roman" pitchFamily="18" charset="0"/>
                <a:cs typeface="Times New Roman" pitchFamily="18" charset="0"/>
              </a:rPr>
              <a:t> </a:t>
            </a:r>
            <a:r>
              <a:rPr lang="en-IN" sz="2000" dirty="0">
                <a:latin typeface="Times New Roman" pitchFamily="18" charset="0"/>
                <a:cs typeface="Times New Roman" pitchFamily="18" charset="0"/>
              </a:rPr>
              <a:t>segment.</a:t>
            </a:r>
          </a:p>
          <a:p>
            <a:pPr marL="287020" algn="just">
              <a:lnSpc>
                <a:spcPct val="160000"/>
              </a:lnSpc>
              <a:buClr>
                <a:srgbClr val="D16248"/>
              </a:buClr>
              <a:buSzPct val="84782"/>
              <a:buNone/>
              <a:tabLst>
                <a:tab pos="286385" algn="l"/>
                <a:tab pos="287020" algn="l"/>
              </a:tabLst>
            </a:pPr>
            <a:r>
              <a:rPr lang="en-IN" sz="2000" b="1" dirty="0">
                <a:latin typeface="Times New Roman" pitchFamily="18" charset="0"/>
                <a:cs typeface="Times New Roman" pitchFamily="18" charset="0"/>
              </a:rPr>
              <a:t>Syntax: </a:t>
            </a:r>
          </a:p>
          <a:p>
            <a:pPr marL="287020" algn="just">
              <a:lnSpc>
                <a:spcPct val="160000"/>
              </a:lnSpc>
              <a:buClr>
                <a:srgbClr val="D16248"/>
              </a:buClr>
              <a:buSzPct val="84782"/>
              <a:buNone/>
              <a:tabLst>
                <a:tab pos="286385" algn="l"/>
                <a:tab pos="287020" algn="l"/>
              </a:tabLst>
            </a:pPr>
            <a:r>
              <a:rPr lang="en-IN" sz="2000" spc="-5" dirty="0">
                <a:latin typeface="Times New Roman" pitchFamily="18" charset="0"/>
                <a:cs typeface="Times New Roman" pitchFamily="18" charset="0"/>
              </a:rPr>
              <a:t>			</a:t>
            </a:r>
            <a:r>
              <a:rPr lang="en-IN" sz="2000" b="1" spc="-5" dirty="0" err="1">
                <a:latin typeface="Times New Roman" pitchFamily="18" charset="0"/>
                <a:cs typeface="Times New Roman" pitchFamily="18" charset="0"/>
              </a:rPr>
              <a:t>Segment_name</a:t>
            </a:r>
            <a:r>
              <a:rPr lang="en-IN" sz="2000" b="1" spc="-15" dirty="0">
                <a:latin typeface="Times New Roman" pitchFamily="18" charset="0"/>
                <a:cs typeface="Times New Roman" pitchFamily="18" charset="0"/>
              </a:rPr>
              <a:t>    </a:t>
            </a:r>
            <a:r>
              <a:rPr lang="en-IN" sz="2000" b="1" spc="-5" dirty="0">
                <a:latin typeface="Times New Roman" pitchFamily="18" charset="0"/>
                <a:cs typeface="Times New Roman" pitchFamily="18" charset="0"/>
              </a:rPr>
              <a:t>SEGMENT    [byte/word]</a:t>
            </a:r>
          </a:p>
          <a:p>
            <a:pPr marL="287020" algn="just">
              <a:lnSpc>
                <a:spcPct val="160000"/>
              </a:lnSpc>
              <a:buClr>
                <a:srgbClr val="D16248"/>
              </a:buClr>
              <a:buSzPct val="84782"/>
              <a:buNone/>
              <a:tabLst>
                <a:tab pos="286385" algn="l"/>
                <a:tab pos="287020" algn="l"/>
              </a:tabLst>
            </a:pPr>
            <a:r>
              <a:rPr lang="en-IN" sz="2000" b="1" spc="-5" dirty="0">
                <a:latin typeface="Times New Roman" pitchFamily="18" charset="0"/>
                <a:cs typeface="Times New Roman" pitchFamily="18" charset="0"/>
              </a:rPr>
              <a:t>Examples:</a:t>
            </a:r>
          </a:p>
          <a:p>
            <a:pPr marL="287020" algn="just">
              <a:lnSpc>
                <a:spcPct val="160000"/>
              </a:lnSpc>
              <a:buClr>
                <a:srgbClr val="D16248"/>
              </a:buClr>
              <a:buSzPct val="84782"/>
              <a:buNone/>
              <a:tabLst>
                <a:tab pos="286385" algn="l"/>
                <a:tab pos="287020" algn="l"/>
              </a:tabLst>
            </a:pPr>
            <a:r>
              <a:rPr lang="en-IN" sz="2000" spc="-5" dirty="0">
                <a:latin typeface="Times New Roman" pitchFamily="18" charset="0"/>
                <a:cs typeface="Times New Roman" pitchFamily="18" charset="0"/>
              </a:rPr>
              <a:t>	_Data Segment</a:t>
            </a:r>
          </a:p>
          <a:p>
            <a:pPr marL="287020" algn="just">
              <a:lnSpc>
                <a:spcPct val="160000"/>
              </a:lnSpc>
              <a:buClr>
                <a:srgbClr val="D16248"/>
              </a:buClr>
              <a:buSzPct val="84782"/>
              <a:buNone/>
              <a:tabLst>
                <a:tab pos="286385" algn="l"/>
                <a:tab pos="287020" algn="l"/>
              </a:tabLst>
            </a:pPr>
            <a:r>
              <a:rPr lang="en-IN" sz="2000" spc="-5" dirty="0">
                <a:latin typeface="Times New Roman" pitchFamily="18" charset="0"/>
                <a:cs typeface="Times New Roman" pitchFamily="18" charset="0"/>
              </a:rPr>
              <a:t>	…….</a:t>
            </a:r>
          </a:p>
          <a:p>
            <a:pPr marL="287020" algn="just">
              <a:lnSpc>
                <a:spcPct val="160000"/>
              </a:lnSpc>
              <a:buClr>
                <a:srgbClr val="D16248"/>
              </a:buClr>
              <a:buSzPct val="84782"/>
              <a:buNone/>
              <a:tabLst>
                <a:tab pos="286385" algn="l"/>
                <a:tab pos="287020" algn="l"/>
              </a:tabLst>
            </a:pPr>
            <a:r>
              <a:rPr lang="en-IN" sz="2000" spc="-5" dirty="0">
                <a:latin typeface="Times New Roman" pitchFamily="18" charset="0"/>
                <a:cs typeface="Times New Roman" pitchFamily="18" charset="0"/>
              </a:rPr>
              <a:t>	_Data  Ends </a:t>
            </a:r>
            <a:endParaRPr lang="en-IN" sz="2000" dirty="0">
              <a:latin typeface="Times New Roman" pitchFamily="18" charset="0"/>
              <a:cs typeface="Times New Roman" pitchFamily="18" charset="0"/>
            </a:endParaRPr>
          </a:p>
          <a:p>
            <a:pPr marL="457200" indent="-457200" algn="just">
              <a:lnSpc>
                <a:spcPct val="150000"/>
              </a:lnSpc>
              <a:buNone/>
            </a:pPr>
            <a:r>
              <a:rPr lang="en-US" sz="2000" b="1" dirty="0"/>
              <a:t>	</a:t>
            </a:r>
          </a:p>
          <a:p>
            <a:pPr algn="just">
              <a:lnSpc>
                <a:spcPct val="150000"/>
              </a:lnSpc>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linds(horizontal)">
                                      <p:cBhvr>
                                        <p:cTn id="41" dur="500"/>
                                        <p:tgtEl>
                                          <p:spTgt spid="3">
                                            <p:txEl>
                                              <p:pRg st="7" end="7"/>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blinds(horizontal)">
                                      <p:cBhvr>
                                        <p:cTn id="44" dur="500"/>
                                        <p:tgtEl>
                                          <p:spTgt spid="3">
                                            <p:txEl>
                                              <p:pRg st="8" end="8"/>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486400"/>
          </a:xfrm>
        </p:spPr>
        <p:style>
          <a:lnRef idx="2">
            <a:schemeClr val="accent1"/>
          </a:lnRef>
          <a:fillRef idx="1">
            <a:schemeClr val="lt1"/>
          </a:fillRef>
          <a:effectRef idx="0">
            <a:schemeClr val="accent1"/>
          </a:effectRef>
          <a:fontRef idx="minor">
            <a:schemeClr val="dk1"/>
          </a:fontRef>
        </p:style>
        <p:txBody>
          <a:bodyPr>
            <a:normAutofit/>
          </a:bodyPr>
          <a:lstStyle/>
          <a:p>
            <a:pPr marL="469900" indent="-457200" algn="just">
              <a:lnSpc>
                <a:spcPct val="150000"/>
              </a:lnSpc>
              <a:spcBef>
                <a:spcPts val="600"/>
              </a:spcBef>
              <a:buClrTx/>
              <a:buSzPct val="84000"/>
              <a:buNone/>
              <a:tabLst>
                <a:tab pos="287020" algn="l"/>
              </a:tabLst>
            </a:pPr>
            <a:r>
              <a:rPr lang="en-IN" sz="2800" b="1" spc="-5" dirty="0">
                <a:solidFill>
                  <a:srgbClr val="FF0000"/>
                </a:solidFill>
                <a:latin typeface="Times New Roman" pitchFamily="18" charset="0"/>
                <a:cs typeface="Times New Roman" pitchFamily="18" charset="0"/>
              </a:rPr>
              <a:t>2. ENDS - End</a:t>
            </a:r>
            <a:r>
              <a:rPr lang="en-IN" sz="2800" b="1" dirty="0">
                <a:solidFill>
                  <a:srgbClr val="FF0000"/>
                </a:solidFill>
                <a:latin typeface="Times New Roman" pitchFamily="18" charset="0"/>
                <a:cs typeface="Times New Roman" pitchFamily="18" charset="0"/>
              </a:rPr>
              <a:t> </a:t>
            </a:r>
            <a:r>
              <a:rPr lang="en-IN" sz="2800" b="1" spc="-5" dirty="0">
                <a:solidFill>
                  <a:srgbClr val="FF0000"/>
                </a:solidFill>
                <a:latin typeface="Times New Roman" pitchFamily="18" charset="0"/>
                <a:cs typeface="Times New Roman" pitchFamily="18" charset="0"/>
              </a:rPr>
              <a:t>Segment</a:t>
            </a:r>
            <a:endParaRPr lang="en-IN" sz="2800" b="1" dirty="0">
              <a:solidFill>
                <a:srgbClr val="FF0000"/>
              </a:solidFill>
              <a:latin typeface="Times New Roman" pitchFamily="18" charset="0"/>
              <a:cs typeface="Times New Roman" pitchFamily="18" charset="0"/>
            </a:endParaRPr>
          </a:p>
          <a:p>
            <a:pPr marL="287020" algn="just">
              <a:lnSpc>
                <a:spcPct val="150000"/>
              </a:lnSpc>
              <a:spcBef>
                <a:spcPts val="590"/>
              </a:spcBef>
              <a:buClrTx/>
              <a:buSzPct val="102000"/>
              <a:buNone/>
              <a:tabLst>
                <a:tab pos="287020" algn="l"/>
              </a:tabLst>
            </a:pPr>
            <a:r>
              <a:rPr lang="en-IN" sz="2000" spc="-5" dirty="0">
                <a:latin typeface="Times New Roman" pitchFamily="18" charset="0"/>
                <a:cs typeface="Times New Roman" pitchFamily="18" charset="0"/>
              </a:rPr>
              <a:t>ENDS - indicates the end of a logical</a:t>
            </a:r>
            <a:r>
              <a:rPr lang="en-IN" sz="2000" spc="45" dirty="0">
                <a:latin typeface="Times New Roman" pitchFamily="18" charset="0"/>
                <a:cs typeface="Times New Roman" pitchFamily="18" charset="0"/>
              </a:rPr>
              <a:t> </a:t>
            </a:r>
            <a:r>
              <a:rPr lang="en-IN" sz="2000" spc="-5" dirty="0">
                <a:latin typeface="Times New Roman" pitchFamily="18" charset="0"/>
                <a:cs typeface="Times New Roman" pitchFamily="18" charset="0"/>
              </a:rPr>
              <a:t>segment.</a:t>
            </a:r>
            <a:endParaRPr lang="en-IN" sz="2000" dirty="0">
              <a:latin typeface="Times New Roman" pitchFamily="18" charset="0"/>
              <a:cs typeface="Times New Roman" pitchFamily="18" charset="0"/>
            </a:endParaRPr>
          </a:p>
          <a:p>
            <a:pPr marL="286385" algn="just">
              <a:lnSpc>
                <a:spcPct val="150000"/>
              </a:lnSpc>
              <a:spcBef>
                <a:spcPts val="490"/>
              </a:spcBef>
              <a:buClrTx/>
              <a:buSzPct val="102000"/>
              <a:buNone/>
            </a:pPr>
            <a:r>
              <a:rPr lang="en-IN" sz="2000" b="1" spc="60" dirty="0">
                <a:solidFill>
                  <a:schemeClr val="tx1"/>
                </a:solidFill>
                <a:latin typeface="Times New Roman" pitchFamily="18" charset="0"/>
                <a:cs typeface="Times New Roman" pitchFamily="18" charset="0"/>
              </a:rPr>
              <a:t> </a:t>
            </a:r>
            <a:r>
              <a:rPr lang="en-IN" sz="2000" b="1" spc="-5" dirty="0">
                <a:solidFill>
                  <a:schemeClr val="tx1"/>
                </a:solidFill>
                <a:latin typeface="Times New Roman" pitchFamily="18" charset="0"/>
                <a:cs typeface="Times New Roman" pitchFamily="18" charset="0"/>
              </a:rPr>
              <a:t>Syntax: </a:t>
            </a:r>
          </a:p>
          <a:p>
            <a:pPr marL="286385" algn="just">
              <a:lnSpc>
                <a:spcPct val="150000"/>
              </a:lnSpc>
              <a:spcBef>
                <a:spcPts val="490"/>
              </a:spcBef>
              <a:buClrTx/>
              <a:buSzPct val="102000"/>
              <a:buNone/>
            </a:pPr>
            <a:r>
              <a:rPr lang="en-IN" sz="2000" spc="-5" dirty="0">
                <a:solidFill>
                  <a:schemeClr val="tx1"/>
                </a:solidFill>
                <a:latin typeface="Times New Roman" pitchFamily="18" charset="0"/>
                <a:cs typeface="Times New Roman" pitchFamily="18" charset="0"/>
              </a:rPr>
              <a:t>		</a:t>
            </a:r>
            <a:r>
              <a:rPr lang="en-IN" sz="2000" spc="-5" dirty="0" err="1">
                <a:solidFill>
                  <a:schemeClr val="tx1"/>
                </a:solidFill>
                <a:latin typeface="Times New Roman" pitchFamily="18" charset="0"/>
                <a:cs typeface="Times New Roman" pitchFamily="18" charset="0"/>
              </a:rPr>
              <a:t>Segment_name</a:t>
            </a:r>
            <a:r>
              <a:rPr lang="en-IN" sz="2000" spc="70" dirty="0">
                <a:solidFill>
                  <a:schemeClr val="tx1"/>
                </a:solidFill>
                <a:latin typeface="Times New Roman" pitchFamily="18" charset="0"/>
                <a:cs typeface="Times New Roman" pitchFamily="18" charset="0"/>
              </a:rPr>
              <a:t>     </a:t>
            </a:r>
            <a:r>
              <a:rPr lang="en-IN" sz="2000" spc="-5" dirty="0">
                <a:solidFill>
                  <a:schemeClr val="tx1"/>
                </a:solidFill>
                <a:latin typeface="Times New Roman" pitchFamily="18" charset="0"/>
                <a:cs typeface="Times New Roman" pitchFamily="18" charset="0"/>
              </a:rPr>
              <a:t>ENDS</a:t>
            </a:r>
          </a:p>
          <a:p>
            <a:pPr marL="286385" algn="just">
              <a:lnSpc>
                <a:spcPct val="150000"/>
              </a:lnSpc>
              <a:spcBef>
                <a:spcPts val="490"/>
              </a:spcBef>
              <a:buClrTx/>
              <a:buSzPct val="102000"/>
              <a:buNone/>
            </a:pPr>
            <a:r>
              <a:rPr lang="en-IN" sz="2000" b="1" spc="-5" dirty="0">
                <a:solidFill>
                  <a:schemeClr val="tx1"/>
                </a:solidFill>
                <a:latin typeface="Times New Roman" pitchFamily="18" charset="0"/>
                <a:cs typeface="Times New Roman" pitchFamily="18" charset="0"/>
              </a:rPr>
              <a:t>Examples:</a:t>
            </a:r>
          </a:p>
          <a:p>
            <a:pPr marL="286385" algn="just">
              <a:lnSpc>
                <a:spcPct val="150000"/>
              </a:lnSpc>
              <a:spcBef>
                <a:spcPts val="490"/>
              </a:spcBef>
              <a:buClrTx/>
              <a:buSzPct val="102000"/>
              <a:buNone/>
            </a:pPr>
            <a:r>
              <a:rPr lang="en-IN" sz="2000" spc="-5" dirty="0">
                <a:solidFill>
                  <a:schemeClr val="tx1"/>
                </a:solidFill>
                <a:latin typeface="Times New Roman" pitchFamily="18" charset="0"/>
                <a:cs typeface="Times New Roman" pitchFamily="18" charset="0"/>
              </a:rPr>
              <a:t>		_Code     Segment</a:t>
            </a:r>
          </a:p>
          <a:p>
            <a:pPr marL="286385" algn="just">
              <a:lnSpc>
                <a:spcPct val="150000"/>
              </a:lnSpc>
              <a:spcBef>
                <a:spcPts val="490"/>
              </a:spcBef>
              <a:buClrTx/>
              <a:buSzPct val="102000"/>
              <a:buNone/>
            </a:pPr>
            <a:r>
              <a:rPr lang="en-IN" sz="2000" spc="-5" dirty="0">
                <a:solidFill>
                  <a:schemeClr val="tx1"/>
                </a:solidFill>
                <a:latin typeface="Times New Roman" pitchFamily="18" charset="0"/>
                <a:cs typeface="Times New Roman" pitchFamily="18" charset="0"/>
              </a:rPr>
              <a:t>		………</a:t>
            </a:r>
          </a:p>
          <a:p>
            <a:pPr marL="286385" algn="just">
              <a:lnSpc>
                <a:spcPct val="150000"/>
              </a:lnSpc>
              <a:spcBef>
                <a:spcPts val="490"/>
              </a:spcBef>
              <a:buClrTx/>
              <a:buSzPct val="102000"/>
              <a:buNone/>
            </a:pPr>
            <a:r>
              <a:rPr lang="en-IN" sz="2000" spc="-5" dirty="0">
                <a:solidFill>
                  <a:schemeClr val="tx1"/>
                </a:solidFill>
                <a:latin typeface="Times New Roman" pitchFamily="18" charset="0"/>
                <a:cs typeface="Times New Roman" pitchFamily="18" charset="0"/>
              </a:rPr>
              <a:t>		_Code     Ends</a:t>
            </a:r>
          </a:p>
          <a:p>
            <a:pPr marL="286385" algn="just">
              <a:lnSpc>
                <a:spcPct val="150000"/>
              </a:lnSpc>
              <a:spcBef>
                <a:spcPts val="490"/>
              </a:spcBef>
              <a:buClrTx/>
              <a:buSzPct val="102000"/>
              <a:buNone/>
            </a:pPr>
            <a:endParaRPr lang="en-IN" sz="2000" dirty="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382000" cy="6172200"/>
          </a:xfrm>
        </p:spPr>
        <p:style>
          <a:lnRef idx="2">
            <a:schemeClr val="accent1"/>
          </a:lnRef>
          <a:fillRef idx="1">
            <a:schemeClr val="lt1"/>
          </a:fillRef>
          <a:effectRef idx="0">
            <a:schemeClr val="accent1"/>
          </a:effectRef>
          <a:fontRef idx="minor">
            <a:schemeClr val="dk1"/>
          </a:fontRef>
        </p:style>
        <p:txBody>
          <a:bodyPr>
            <a:normAutofit/>
          </a:bodyPr>
          <a:lstStyle/>
          <a:p>
            <a:pPr marL="286385" marR="5080">
              <a:lnSpc>
                <a:spcPct val="150000"/>
              </a:lnSpc>
              <a:spcBef>
                <a:spcPts val="655"/>
              </a:spcBef>
              <a:buClr>
                <a:srgbClr val="D16248"/>
              </a:buClr>
              <a:buSzPct val="84782"/>
              <a:buNone/>
              <a:tabLst>
                <a:tab pos="286385" algn="l"/>
                <a:tab pos="287020" algn="l"/>
              </a:tabLst>
            </a:pPr>
            <a:r>
              <a:rPr lang="en-IN" sz="2400" b="1" dirty="0">
                <a:solidFill>
                  <a:srgbClr val="FF0000"/>
                </a:solidFill>
                <a:latin typeface="Times New Roman" pitchFamily="18" charset="0"/>
                <a:cs typeface="Times New Roman" pitchFamily="18" charset="0"/>
              </a:rPr>
              <a:t>ASSUME </a:t>
            </a:r>
            <a:r>
              <a:rPr lang="en-IN" sz="2400" b="1" spc="-5" dirty="0">
                <a:solidFill>
                  <a:srgbClr val="FF0000"/>
                </a:solidFill>
                <a:latin typeface="Times New Roman" pitchFamily="18" charset="0"/>
                <a:cs typeface="Times New Roman" pitchFamily="18" charset="0"/>
              </a:rPr>
              <a:t>Directive </a:t>
            </a:r>
          </a:p>
          <a:p>
            <a:pPr marL="286385" marR="5080">
              <a:lnSpc>
                <a:spcPct val="150000"/>
              </a:lnSpc>
              <a:spcBef>
                <a:spcPts val="655"/>
              </a:spcBef>
              <a:buClr>
                <a:srgbClr val="D16248"/>
              </a:buClr>
              <a:buSzPct val="84782"/>
              <a:buNone/>
              <a:tabLst>
                <a:tab pos="286385" algn="l"/>
                <a:tab pos="287020" algn="l"/>
              </a:tabLst>
            </a:pPr>
            <a:r>
              <a:rPr lang="en-IN" sz="2000" spc="-5" dirty="0">
                <a:latin typeface="Times New Roman" pitchFamily="18" charset="0"/>
                <a:cs typeface="Times New Roman" pitchFamily="18" charset="0"/>
              </a:rPr>
              <a:t>			</a:t>
            </a:r>
            <a:r>
              <a:rPr lang="en-IN" sz="2000" dirty="0">
                <a:latin typeface="Times New Roman" pitchFamily="18" charset="0"/>
                <a:cs typeface="Times New Roman" pitchFamily="18" charset="0"/>
              </a:rPr>
              <a:t>The ASSUME </a:t>
            </a:r>
            <a:r>
              <a:rPr lang="en-IN" sz="2000" spc="-5" dirty="0">
                <a:latin typeface="Times New Roman" pitchFamily="18" charset="0"/>
                <a:cs typeface="Times New Roman" pitchFamily="18" charset="0"/>
              </a:rPr>
              <a:t>directive is used to </a:t>
            </a:r>
            <a:r>
              <a:rPr lang="en-IN" sz="2000" dirty="0">
                <a:latin typeface="Times New Roman" pitchFamily="18" charset="0"/>
                <a:cs typeface="Times New Roman" pitchFamily="18" charset="0"/>
              </a:rPr>
              <a:t>tell the  assembler that the name of the logical segment should be</a:t>
            </a:r>
            <a:r>
              <a:rPr lang="en-IN" sz="2000" spc="-120" dirty="0">
                <a:latin typeface="Times New Roman" pitchFamily="18" charset="0"/>
                <a:cs typeface="Times New Roman" pitchFamily="18" charset="0"/>
              </a:rPr>
              <a:t> </a:t>
            </a:r>
            <a:r>
              <a:rPr lang="en-IN" sz="2000" spc="-5" dirty="0">
                <a:latin typeface="Times New Roman" pitchFamily="18" charset="0"/>
                <a:cs typeface="Times New Roman" pitchFamily="18" charset="0"/>
              </a:rPr>
              <a:t>used  </a:t>
            </a:r>
            <a:r>
              <a:rPr lang="en-IN" sz="2000" dirty="0">
                <a:latin typeface="Times New Roman" pitchFamily="18" charset="0"/>
                <a:cs typeface="Times New Roman" pitchFamily="18" charset="0"/>
              </a:rPr>
              <a:t>for a </a:t>
            </a:r>
            <a:r>
              <a:rPr lang="en-IN" sz="2000" spc="-5" dirty="0">
                <a:latin typeface="Times New Roman" pitchFamily="18" charset="0"/>
                <a:cs typeface="Times New Roman" pitchFamily="18" charset="0"/>
              </a:rPr>
              <a:t>specified </a:t>
            </a:r>
            <a:r>
              <a:rPr lang="en-IN" sz="2000" dirty="0">
                <a:latin typeface="Times New Roman" pitchFamily="18" charset="0"/>
                <a:cs typeface="Times New Roman" pitchFamily="18" charset="0"/>
              </a:rPr>
              <a:t>segment. </a:t>
            </a:r>
          </a:p>
          <a:p>
            <a:pPr marL="286385" marR="5080">
              <a:lnSpc>
                <a:spcPct val="150000"/>
              </a:lnSpc>
              <a:spcBef>
                <a:spcPts val="655"/>
              </a:spcBef>
              <a:buClr>
                <a:srgbClr val="D16248"/>
              </a:buClr>
              <a:buSzPct val="84782"/>
              <a:buNone/>
              <a:tabLst>
                <a:tab pos="286385" algn="l"/>
                <a:tab pos="287020" algn="l"/>
              </a:tabLst>
            </a:pPr>
            <a:r>
              <a:rPr lang="en-IN" sz="2000" b="1" dirty="0">
                <a:latin typeface="Times New Roman" pitchFamily="18" charset="0"/>
                <a:cs typeface="Times New Roman" pitchFamily="18" charset="0"/>
              </a:rPr>
              <a:t>GENERAL FORM</a:t>
            </a:r>
          </a:p>
          <a:p>
            <a:pPr marL="286385" marR="5080">
              <a:lnSpc>
                <a:spcPct val="150000"/>
              </a:lnSpc>
              <a:spcBef>
                <a:spcPts val="655"/>
              </a:spcBef>
              <a:buClr>
                <a:srgbClr val="D16248"/>
              </a:buClr>
              <a:buSzPct val="84782"/>
              <a:buNone/>
              <a:tabLst>
                <a:tab pos="286385" algn="l"/>
                <a:tab pos="287020" algn="l"/>
              </a:tabLst>
            </a:pPr>
            <a:r>
              <a:rPr lang="en-IN" sz="2000" dirty="0">
                <a:latin typeface="Times New Roman" pitchFamily="18" charset="0"/>
                <a:cs typeface="Times New Roman" pitchFamily="18" charset="0"/>
              </a:rPr>
              <a:t>	</a:t>
            </a:r>
            <a:r>
              <a:rPr lang="en-IN" sz="2000" b="1" dirty="0">
                <a:latin typeface="Times New Roman" pitchFamily="18" charset="0"/>
                <a:cs typeface="Times New Roman" pitchFamily="18" charset="0"/>
              </a:rPr>
              <a:t>ASSUME    </a:t>
            </a:r>
            <a:r>
              <a:rPr lang="en-IN" sz="2000" b="1" dirty="0" err="1">
                <a:latin typeface="Times New Roman" pitchFamily="18" charset="0"/>
                <a:cs typeface="Times New Roman" pitchFamily="18" charset="0"/>
              </a:rPr>
              <a:t>SegReg</a:t>
            </a:r>
            <a:r>
              <a:rPr lang="en-IN" sz="2000" b="1" dirty="0">
                <a:latin typeface="Times New Roman" pitchFamily="18" charset="0"/>
                <a:cs typeface="Times New Roman" pitchFamily="18" charset="0"/>
              </a:rPr>
              <a:t> : </a:t>
            </a:r>
            <a:r>
              <a:rPr lang="en-IN" sz="2000" b="1" dirty="0" err="1">
                <a:latin typeface="Times New Roman" pitchFamily="18" charset="0"/>
                <a:cs typeface="Times New Roman" pitchFamily="18" charset="0"/>
              </a:rPr>
              <a:t>SegName</a:t>
            </a:r>
            <a:r>
              <a:rPr lang="en-IN" sz="2000" b="1" dirty="0">
                <a:latin typeface="Times New Roman" pitchFamily="18" charset="0"/>
                <a:cs typeface="Times New Roman" pitchFamily="18" charset="0"/>
              </a:rPr>
              <a:t>. ……</a:t>
            </a:r>
            <a:r>
              <a:rPr lang="en-IN" sz="2000" b="1" dirty="0" err="1">
                <a:latin typeface="Times New Roman" pitchFamily="18" charset="0"/>
                <a:cs typeface="Times New Roman" pitchFamily="18" charset="0"/>
              </a:rPr>
              <a:t>SegReg</a:t>
            </a:r>
            <a:r>
              <a:rPr lang="en-IN" sz="2000" b="1" dirty="0">
                <a:latin typeface="Times New Roman" pitchFamily="18" charset="0"/>
                <a:cs typeface="Times New Roman" pitchFamily="18" charset="0"/>
              </a:rPr>
              <a:t> : </a:t>
            </a:r>
            <a:r>
              <a:rPr lang="en-IN" sz="2000" b="1" dirty="0" err="1">
                <a:latin typeface="Times New Roman" pitchFamily="18" charset="0"/>
                <a:cs typeface="Times New Roman" pitchFamily="18" charset="0"/>
              </a:rPr>
              <a:t>SegName</a:t>
            </a:r>
            <a:endParaRPr lang="en-IN" sz="2000" b="1" dirty="0">
              <a:latin typeface="Times New Roman" pitchFamily="18" charset="0"/>
              <a:cs typeface="Times New Roman" pitchFamily="18" charset="0"/>
            </a:endParaRPr>
          </a:p>
          <a:p>
            <a:pPr marL="12700">
              <a:lnSpc>
                <a:spcPct val="150000"/>
              </a:lnSpc>
              <a:buNone/>
            </a:pPr>
            <a:r>
              <a:rPr lang="en-IN" sz="2000" b="1" dirty="0">
                <a:latin typeface="Times New Roman" pitchFamily="18" charset="0"/>
                <a:cs typeface="Times New Roman" pitchFamily="18" charset="0"/>
              </a:rPr>
              <a:t>Example:</a:t>
            </a:r>
          </a:p>
          <a:p>
            <a:pPr marL="469265" marR="34290" indent="-457200">
              <a:lnSpc>
                <a:spcPct val="150000"/>
              </a:lnSpc>
              <a:spcBef>
                <a:spcPts val="550"/>
              </a:spcBef>
              <a:buClr>
                <a:srgbClr val="D16248"/>
              </a:buClr>
              <a:buSzPct val="84782"/>
              <a:buFont typeface="+mj-lt"/>
              <a:buAutoNum type="arabicPeriod"/>
              <a:tabLst>
                <a:tab pos="286385" algn="l"/>
                <a:tab pos="287020" algn="l"/>
              </a:tabLst>
            </a:pPr>
            <a:r>
              <a:rPr lang="en-IN" sz="2000" dirty="0">
                <a:latin typeface="Times New Roman" pitchFamily="18" charset="0"/>
                <a:cs typeface="Times New Roman" pitchFamily="18" charset="0"/>
              </a:rPr>
              <a:t>ASSUME CS:CODE ;</a:t>
            </a:r>
          </a:p>
          <a:p>
            <a:pPr marL="469265" marR="34290" indent="-457200">
              <a:lnSpc>
                <a:spcPct val="150000"/>
              </a:lnSpc>
              <a:spcBef>
                <a:spcPts val="550"/>
              </a:spcBef>
              <a:buClr>
                <a:srgbClr val="D16248"/>
              </a:buClr>
              <a:buSzPct val="84782"/>
              <a:buFont typeface="+mj-lt"/>
              <a:buAutoNum type="arabicPeriod"/>
              <a:tabLst>
                <a:tab pos="286385" algn="l"/>
                <a:tab pos="287020" algn="l"/>
              </a:tabLst>
            </a:pPr>
            <a:r>
              <a:rPr lang="en-IN" sz="2000" dirty="0">
                <a:latin typeface="Times New Roman" pitchFamily="18" charset="0"/>
                <a:cs typeface="Times New Roman" pitchFamily="18" charset="0"/>
              </a:rPr>
              <a:t>ASSUME DS:DATA ; ASSUME DS:DATA ; CS : CODE, SS :STACK, ES ; EXTRA</a:t>
            </a:r>
          </a:p>
          <a:p>
            <a:pPr marL="469265" marR="34290" indent="-457200">
              <a:lnSpc>
                <a:spcPct val="150000"/>
              </a:lnSpc>
              <a:spcBef>
                <a:spcPts val="550"/>
              </a:spcBef>
              <a:buClr>
                <a:srgbClr val="D16248"/>
              </a:buClr>
              <a:buSzPct val="84782"/>
              <a:buFont typeface="+mj-lt"/>
              <a:buAutoNum type="arabicPeriod"/>
              <a:tabLst>
                <a:tab pos="286385" algn="l"/>
                <a:tab pos="287020" algn="l"/>
              </a:tabLst>
            </a:pPr>
            <a:endParaRPr lang="en-IN" sz="2000" dirty="0">
              <a:latin typeface="Times New Roman" pitchFamily="18" charset="0"/>
              <a:cs typeface="Times New Roman" pitchFamily="18" charset="0"/>
            </a:endParaRPr>
          </a:p>
          <a:p>
            <a:pPr marL="469265" marR="461009" indent="-457200">
              <a:lnSpc>
                <a:spcPct val="150000"/>
              </a:lnSpc>
              <a:buClr>
                <a:srgbClr val="D16248"/>
              </a:buClr>
              <a:buSzPct val="84782"/>
              <a:buNone/>
              <a:tabLst>
                <a:tab pos="286385" algn="l"/>
                <a:tab pos="287020" algn="l"/>
              </a:tabLst>
            </a:pPr>
            <a:r>
              <a:rPr lang="en-IN" sz="2000" dirty="0">
                <a:latin typeface="Times New Roman" pitchFamily="18" charset="0"/>
                <a:cs typeface="Times New Roman" pitchFamily="18" charset="0"/>
              </a:rPr>
              <a:t>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blinds(horizontal)">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linds(horizontal)">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blinds(horizontal)">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linds(horizontal)">
                                      <p:cBhvr>
                                        <p:cTn id="3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buNone/>
            </a:pPr>
            <a:r>
              <a:rPr lang="en-IN" sz="2800" b="1" spc="-5" dirty="0">
                <a:solidFill>
                  <a:srgbClr val="FF0000"/>
                </a:solidFill>
                <a:latin typeface="Times New Roman" pitchFamily="18" charset="0"/>
                <a:cs typeface="Times New Roman" pitchFamily="18" charset="0"/>
              </a:rPr>
              <a:t>4. GROUP</a:t>
            </a:r>
            <a:r>
              <a:rPr lang="en-IN" sz="2000" b="1" spc="-5" dirty="0">
                <a:latin typeface="Times New Roman" pitchFamily="18" charset="0"/>
                <a:cs typeface="Times New Roman" pitchFamily="18" charset="0"/>
              </a:rPr>
              <a:t> </a:t>
            </a:r>
            <a:r>
              <a:rPr lang="en-IN" sz="2000" b="1" dirty="0">
                <a:latin typeface="Times New Roman" pitchFamily="18" charset="0"/>
                <a:cs typeface="Times New Roman" pitchFamily="18" charset="0"/>
              </a:rPr>
              <a:t> </a:t>
            </a:r>
          </a:p>
          <a:p>
            <a:pPr algn="just">
              <a:lnSpc>
                <a:spcPct val="150000"/>
              </a:lnSpc>
              <a:buNone/>
            </a:pPr>
            <a:r>
              <a:rPr lang="en-IN" sz="2000" dirty="0">
                <a:latin typeface="Times New Roman" pitchFamily="18" charset="0"/>
                <a:cs typeface="Times New Roman" pitchFamily="18" charset="0"/>
              </a:rPr>
              <a:t>		It used </a:t>
            </a:r>
            <a:r>
              <a:rPr lang="en-IN" sz="2000" spc="-5" dirty="0">
                <a:latin typeface="Times New Roman" pitchFamily="18" charset="0"/>
                <a:cs typeface="Times New Roman" pitchFamily="18" charset="0"/>
              </a:rPr>
              <a:t>to group the logical segments named </a:t>
            </a:r>
            <a:r>
              <a:rPr lang="en-IN" sz="2000" dirty="0">
                <a:latin typeface="Times New Roman" pitchFamily="18" charset="0"/>
                <a:cs typeface="Times New Roman" pitchFamily="18" charset="0"/>
              </a:rPr>
              <a:t>after </a:t>
            </a:r>
            <a:r>
              <a:rPr lang="en-IN" sz="2000" spc="-5" dirty="0">
                <a:latin typeface="Times New Roman" pitchFamily="18" charset="0"/>
                <a:cs typeface="Times New Roman" pitchFamily="18" charset="0"/>
              </a:rPr>
              <a:t>the  directive into one logical group</a:t>
            </a:r>
            <a:r>
              <a:rPr lang="en-IN" sz="2000" spc="65" dirty="0">
                <a:latin typeface="Times New Roman" pitchFamily="18" charset="0"/>
                <a:cs typeface="Times New Roman" pitchFamily="18" charset="0"/>
              </a:rPr>
              <a:t> </a:t>
            </a:r>
            <a:r>
              <a:rPr lang="en-IN" sz="2000" spc="-5" dirty="0">
                <a:latin typeface="Times New Roman" pitchFamily="18" charset="0"/>
                <a:cs typeface="Times New Roman" pitchFamily="18" charset="0"/>
              </a:rPr>
              <a:t>segment.	</a:t>
            </a:r>
          </a:p>
          <a:p>
            <a:pPr algn="just">
              <a:lnSpc>
                <a:spcPct val="150000"/>
              </a:lnSpc>
              <a:buNone/>
            </a:pPr>
            <a:r>
              <a:rPr lang="en-IN" sz="2000" spc="-5" dirty="0">
                <a:latin typeface="Times New Roman" pitchFamily="18" charset="0"/>
                <a:cs typeface="Times New Roman" pitchFamily="18" charset="0"/>
              </a:rPr>
              <a:t>		The grouped segment will have the same segment base.</a:t>
            </a:r>
          </a:p>
          <a:p>
            <a:pPr algn="just">
              <a:lnSpc>
                <a:spcPct val="150000"/>
              </a:lnSpc>
              <a:buNone/>
            </a:pPr>
            <a:r>
              <a:rPr lang="en-IN" sz="2000" b="1" spc="-5" dirty="0">
                <a:latin typeface="Times New Roman" pitchFamily="18" charset="0"/>
                <a:cs typeface="Times New Roman" pitchFamily="18" charset="0"/>
              </a:rPr>
              <a:t>GENERAL FORM </a:t>
            </a:r>
          </a:p>
          <a:p>
            <a:pPr algn="just">
              <a:lnSpc>
                <a:spcPct val="150000"/>
              </a:lnSpc>
              <a:buNone/>
            </a:pPr>
            <a:r>
              <a:rPr lang="en-IN" sz="2000" spc="-5" dirty="0">
                <a:latin typeface="Times New Roman" pitchFamily="18" charset="0"/>
                <a:cs typeface="Times New Roman" pitchFamily="18" charset="0"/>
              </a:rPr>
              <a:t>		</a:t>
            </a:r>
            <a:r>
              <a:rPr lang="en-IN" sz="2000" b="1" spc="-5" dirty="0" err="1">
                <a:latin typeface="Times New Roman" pitchFamily="18" charset="0"/>
                <a:cs typeface="Times New Roman" pitchFamily="18" charset="0"/>
              </a:rPr>
              <a:t>GroupName</a:t>
            </a:r>
            <a:r>
              <a:rPr lang="en-IN" sz="2000" b="1" spc="-5" dirty="0">
                <a:latin typeface="Times New Roman" pitchFamily="18" charset="0"/>
                <a:cs typeface="Times New Roman" pitchFamily="18" charset="0"/>
              </a:rPr>
              <a:t>    GROUP :   SegmentName1,………</a:t>
            </a:r>
            <a:r>
              <a:rPr lang="en-IN" sz="2000" b="1" spc="-5" dirty="0" err="1">
                <a:latin typeface="Times New Roman" pitchFamily="18" charset="0"/>
                <a:cs typeface="Times New Roman" pitchFamily="18" charset="0"/>
              </a:rPr>
              <a:t>SegmentNameN</a:t>
            </a:r>
            <a:endParaRPr lang="en-IN" sz="2000" b="1" spc="-5" dirty="0">
              <a:latin typeface="Times New Roman" pitchFamily="18" charset="0"/>
              <a:cs typeface="Times New Roman" pitchFamily="18" charset="0"/>
            </a:endParaRPr>
          </a:p>
          <a:p>
            <a:pPr algn="just">
              <a:lnSpc>
                <a:spcPct val="150000"/>
              </a:lnSpc>
              <a:buNone/>
            </a:pPr>
            <a:r>
              <a:rPr lang="en-IN" sz="2000" b="1" spc="-5" dirty="0">
                <a:latin typeface="Times New Roman" pitchFamily="18" charset="0"/>
                <a:cs typeface="Times New Roman" pitchFamily="18" charset="0"/>
              </a:rPr>
              <a:t>Examples</a:t>
            </a:r>
            <a:r>
              <a:rPr lang="en-IN" sz="2000" spc="-5" dirty="0">
                <a:latin typeface="Times New Roman" pitchFamily="18" charset="0"/>
                <a:cs typeface="Times New Roman" pitchFamily="18" charset="0"/>
              </a:rPr>
              <a:t>:</a:t>
            </a:r>
          </a:p>
          <a:p>
            <a:pPr algn="just">
              <a:lnSpc>
                <a:spcPct val="150000"/>
              </a:lnSpc>
              <a:buNone/>
            </a:pPr>
            <a:r>
              <a:rPr lang="en-IN" sz="2000" spc="-5" dirty="0" err="1">
                <a:solidFill>
                  <a:schemeClr val="tx1"/>
                </a:solidFill>
                <a:latin typeface="Times New Roman" pitchFamily="18" charset="0"/>
                <a:cs typeface="Times New Roman" pitchFamily="18" charset="0"/>
              </a:rPr>
              <a:t>SmallModel</a:t>
            </a:r>
            <a:r>
              <a:rPr lang="en-IN" sz="2000" spc="-5" dirty="0">
                <a:solidFill>
                  <a:schemeClr val="tx1"/>
                </a:solidFill>
                <a:latin typeface="Times New Roman" pitchFamily="18" charset="0"/>
                <a:cs typeface="Times New Roman" pitchFamily="18" charset="0"/>
              </a:rPr>
              <a:t>    GROUP    Data, Code,  Stack,   Extra</a:t>
            </a:r>
          </a:p>
          <a:p>
            <a:pPr algn="just">
              <a:lnSpc>
                <a:spcPct val="150000"/>
              </a:lnSpc>
              <a:buNone/>
            </a:pPr>
            <a:endParaRPr lang="en-IN" sz="2000" spc="-5" dirty="0">
              <a:latin typeface="Times New Roman" pitchFamily="18" charset="0"/>
              <a:cs typeface="Times New Roman" pitchFamily="18" charset="0"/>
            </a:endParaRPr>
          </a:p>
          <a:p>
            <a:pPr algn="just">
              <a:lnSpc>
                <a:spcPct val="150000"/>
              </a:lnSpc>
              <a:buNone/>
            </a:pPr>
            <a:endParaRPr lang="en-IN" sz="2000" dirty="0">
              <a:latin typeface="Times New Roman" pitchFamily="18" charset="0"/>
              <a:cs typeface="Times New Roman" pitchFamily="18" charset="0"/>
            </a:endParaRPr>
          </a:p>
          <a:p>
            <a:pPr algn="just">
              <a:lnSpc>
                <a:spcPct val="15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600" b="1" dirty="0">
                <a:solidFill>
                  <a:srgbClr val="FF0000"/>
                </a:solidFill>
              </a:rPr>
              <a:t>Alignment directives</a:t>
            </a:r>
          </a:p>
        </p:txBody>
      </p:sp>
      <p:sp>
        <p:nvSpPr>
          <p:cNvPr id="3" name="Content Placeholder 2"/>
          <p:cNvSpPr>
            <a:spLocks noGrp="1"/>
          </p:cNvSpPr>
          <p:nvPr>
            <p:ph idx="1"/>
          </p:nvPr>
        </p:nvSpPr>
        <p:spPr>
          <a:xfrm>
            <a:off x="457200" y="1295400"/>
            <a:ext cx="8458200" cy="5562600"/>
          </a:xfrm>
        </p:spPr>
        <p:style>
          <a:lnRef idx="2">
            <a:schemeClr val="accent1"/>
          </a:lnRef>
          <a:fillRef idx="1">
            <a:schemeClr val="lt1"/>
          </a:fillRef>
          <a:effectRef idx="0">
            <a:schemeClr val="accent1"/>
          </a:effectRef>
          <a:fontRef idx="minor">
            <a:schemeClr val="dk1"/>
          </a:fontRef>
        </p:style>
        <p:txBody>
          <a:bodyPr>
            <a:noAutofit/>
          </a:bodyPr>
          <a:lstStyle/>
          <a:p>
            <a:pPr marL="286385" marR="559435" algn="just">
              <a:spcBef>
                <a:spcPts val="515"/>
              </a:spcBef>
              <a:buClr>
                <a:srgbClr val="D16248"/>
              </a:buClr>
              <a:buSzPct val="83333"/>
              <a:buNone/>
              <a:tabLst>
                <a:tab pos="286385" algn="l"/>
                <a:tab pos="287020" algn="l"/>
              </a:tabLst>
            </a:pPr>
            <a:r>
              <a:rPr lang="en-IN" sz="1800" b="1" u="sng" spc="-5" dirty="0">
                <a:solidFill>
                  <a:srgbClr val="FF0000"/>
                </a:solidFill>
                <a:latin typeface="Times New Roman" pitchFamily="18" charset="0"/>
                <a:cs typeface="Times New Roman" pitchFamily="18" charset="0"/>
              </a:rPr>
              <a:t>1. EVEN </a:t>
            </a:r>
            <a:endParaRPr lang="en-IN" sz="1800" b="1" dirty="0">
              <a:solidFill>
                <a:srgbClr val="FF0000"/>
              </a:solidFill>
              <a:latin typeface="Times New Roman" pitchFamily="18" charset="0"/>
              <a:cs typeface="Times New Roman" pitchFamily="18" charset="0"/>
            </a:endParaRPr>
          </a:p>
          <a:p>
            <a:pPr marL="286385" marR="559435" algn="just">
              <a:lnSpc>
                <a:spcPct val="150000"/>
              </a:lnSpc>
              <a:spcBef>
                <a:spcPts val="515"/>
              </a:spcBef>
              <a:buClr>
                <a:srgbClr val="D16248"/>
              </a:buClr>
              <a:buSzPct val="83333"/>
              <a:buNone/>
              <a:tabLst>
                <a:tab pos="286385" algn="l"/>
                <a:tab pos="287020" algn="l"/>
              </a:tabLst>
            </a:pPr>
            <a:r>
              <a:rPr lang="en-IN" sz="1800" spc="-5" dirty="0">
                <a:latin typeface="Times New Roman" pitchFamily="18" charset="0"/>
                <a:cs typeface="Times New Roman" pitchFamily="18" charset="0"/>
              </a:rPr>
              <a:t>			It instructs the assembler to increment the location of the  counter to the next </a:t>
            </a:r>
            <a:r>
              <a:rPr lang="en-IN" sz="1800" dirty="0">
                <a:latin typeface="Times New Roman" pitchFamily="18" charset="0"/>
                <a:cs typeface="Times New Roman" pitchFamily="18" charset="0"/>
              </a:rPr>
              <a:t>even </a:t>
            </a:r>
            <a:r>
              <a:rPr lang="en-IN" sz="1800" spc="-5" dirty="0">
                <a:latin typeface="Times New Roman" pitchFamily="18" charset="0"/>
                <a:cs typeface="Times New Roman" pitchFamily="18" charset="0"/>
              </a:rPr>
              <a:t>address .</a:t>
            </a:r>
          </a:p>
          <a:p>
            <a:pPr marL="286385" marR="559435" algn="just">
              <a:lnSpc>
                <a:spcPct val="150000"/>
              </a:lnSpc>
              <a:spcBef>
                <a:spcPts val="515"/>
              </a:spcBef>
              <a:buClr>
                <a:srgbClr val="D16248"/>
              </a:buClr>
              <a:buSzPct val="83333"/>
              <a:buNone/>
              <a:tabLst>
                <a:tab pos="286385" algn="l"/>
                <a:tab pos="287020" algn="l"/>
              </a:tabLst>
            </a:pPr>
            <a:r>
              <a:rPr lang="en-IN" sz="1800" spc="-5" dirty="0">
                <a:latin typeface="Times New Roman" pitchFamily="18" charset="0"/>
                <a:cs typeface="Times New Roman" pitchFamily="18" charset="0"/>
              </a:rPr>
              <a:t>			If the location counter is already pointing to even memory address, it should not be incremented.</a:t>
            </a:r>
          </a:p>
          <a:p>
            <a:pPr marL="286385" marR="559435" algn="just">
              <a:lnSpc>
                <a:spcPct val="150000"/>
              </a:lnSpc>
              <a:spcBef>
                <a:spcPts val="515"/>
              </a:spcBef>
              <a:buClr>
                <a:srgbClr val="D16248"/>
              </a:buClr>
              <a:buSzPct val="83333"/>
              <a:buNone/>
              <a:tabLst>
                <a:tab pos="286385" algn="l"/>
                <a:tab pos="287020" algn="l"/>
              </a:tabLst>
            </a:pPr>
            <a:r>
              <a:rPr lang="en-IN" sz="1800" b="1" spc="-5" dirty="0">
                <a:latin typeface="Times New Roman" pitchFamily="18" charset="0"/>
                <a:cs typeface="Times New Roman" pitchFamily="18" charset="0"/>
              </a:rPr>
              <a:t>GENERAL FORM </a:t>
            </a:r>
          </a:p>
          <a:p>
            <a:pPr marL="286385" marR="559435" algn="just">
              <a:lnSpc>
                <a:spcPct val="150000"/>
              </a:lnSpc>
              <a:spcBef>
                <a:spcPts val="515"/>
              </a:spcBef>
              <a:buClr>
                <a:srgbClr val="D16248"/>
              </a:buClr>
              <a:buSzPct val="83333"/>
              <a:buNone/>
              <a:tabLst>
                <a:tab pos="286385" algn="l"/>
                <a:tab pos="287020" algn="l"/>
              </a:tabLst>
            </a:pPr>
            <a:r>
              <a:rPr lang="en-IN" sz="1800" spc="-5" dirty="0">
                <a:latin typeface="Times New Roman" pitchFamily="18" charset="0"/>
                <a:cs typeface="Times New Roman" pitchFamily="18" charset="0"/>
              </a:rPr>
              <a:t>	</a:t>
            </a:r>
            <a:r>
              <a:rPr lang="en-IN" sz="1800" spc="-5" dirty="0" smtClean="0">
                <a:latin typeface="Times New Roman" pitchFamily="18" charset="0"/>
                <a:cs typeface="Times New Roman" pitchFamily="18" charset="0"/>
              </a:rPr>
              <a:t>		</a:t>
            </a:r>
            <a:r>
              <a:rPr lang="en-IN" sz="1800" spc="-5" dirty="0">
                <a:latin typeface="Times New Roman" pitchFamily="18" charset="0"/>
                <a:cs typeface="Times New Roman" pitchFamily="18" charset="0"/>
              </a:rPr>
              <a:t>	</a:t>
            </a:r>
            <a:r>
              <a:rPr lang="en-IN" sz="1800" b="1" spc="-5" dirty="0">
                <a:latin typeface="Times New Roman" pitchFamily="18" charset="0"/>
                <a:cs typeface="Times New Roman" pitchFamily="18" charset="0"/>
              </a:rPr>
              <a:t>EVEN</a:t>
            </a:r>
          </a:p>
          <a:p>
            <a:pPr marL="286385" marR="559435" algn="just">
              <a:lnSpc>
                <a:spcPct val="150000"/>
              </a:lnSpc>
              <a:spcBef>
                <a:spcPts val="515"/>
              </a:spcBef>
              <a:buClr>
                <a:srgbClr val="D16248"/>
              </a:buClr>
              <a:buSzPct val="83333"/>
              <a:buNone/>
              <a:tabLst>
                <a:tab pos="286385" algn="l"/>
                <a:tab pos="287020" algn="l"/>
              </a:tabLst>
            </a:pPr>
            <a:r>
              <a:rPr lang="en-IN" sz="1800" b="1" spc="-5" dirty="0">
                <a:latin typeface="Times New Roman" pitchFamily="18" charset="0"/>
                <a:cs typeface="Times New Roman" pitchFamily="18" charset="0"/>
              </a:rPr>
              <a:t>Examples</a:t>
            </a:r>
            <a:r>
              <a:rPr lang="en-IN" sz="1800" spc="-5" dirty="0">
                <a:latin typeface="Times New Roman" pitchFamily="18" charset="0"/>
                <a:cs typeface="Times New Roman" pitchFamily="18" charset="0"/>
              </a:rPr>
              <a:t>:</a:t>
            </a:r>
          </a:p>
          <a:p>
            <a:pPr marL="469265" marR="559435" indent="-457200" algn="just">
              <a:lnSpc>
                <a:spcPct val="150000"/>
              </a:lnSpc>
              <a:spcBef>
                <a:spcPts val="515"/>
              </a:spcBef>
              <a:buClr>
                <a:srgbClr val="D16248"/>
              </a:buClr>
              <a:buSzPct val="83333"/>
              <a:buNone/>
              <a:tabLst>
                <a:tab pos="286385" algn="l"/>
                <a:tab pos="287020" algn="l"/>
              </a:tabLst>
            </a:pPr>
            <a:r>
              <a:rPr lang="en-IN" sz="1400" dirty="0">
                <a:solidFill>
                  <a:schemeClr val="accent6">
                    <a:lumMod val="60000"/>
                    <a:lumOff val="40000"/>
                  </a:schemeClr>
                </a:solidFill>
                <a:latin typeface="Times New Roman" pitchFamily="18" charset="0"/>
                <a:cs typeface="Times New Roman" pitchFamily="18" charset="0"/>
              </a:rPr>
              <a:t>_Data </a:t>
            </a:r>
            <a:r>
              <a:rPr lang="en-IN" sz="1400" dirty="0" smtClean="0">
                <a:solidFill>
                  <a:schemeClr val="accent6">
                    <a:lumMod val="60000"/>
                    <a:lumOff val="40000"/>
                  </a:schemeClr>
                </a:solidFill>
                <a:latin typeface="Times New Roman" pitchFamily="18" charset="0"/>
                <a:cs typeface="Times New Roman" pitchFamily="18" charset="0"/>
              </a:rPr>
              <a:t>Segment				_data Segment</a:t>
            </a:r>
            <a:endParaRPr lang="en-IN" sz="1400" dirty="0">
              <a:solidFill>
                <a:schemeClr val="accent6">
                  <a:lumMod val="60000"/>
                  <a:lumOff val="40000"/>
                </a:schemeClr>
              </a:solidFill>
              <a:latin typeface="Times New Roman" pitchFamily="18" charset="0"/>
              <a:cs typeface="Times New Roman" pitchFamily="18" charset="0"/>
            </a:endParaRPr>
          </a:p>
          <a:p>
            <a:pPr marL="469265" marR="559435" indent="-457200" algn="just">
              <a:lnSpc>
                <a:spcPct val="150000"/>
              </a:lnSpc>
              <a:spcBef>
                <a:spcPts val="515"/>
              </a:spcBef>
              <a:buClr>
                <a:srgbClr val="D16248"/>
              </a:buClr>
              <a:buSzPct val="83333"/>
              <a:buNone/>
              <a:tabLst>
                <a:tab pos="286385" algn="l"/>
                <a:tab pos="287020" algn="l"/>
              </a:tabLst>
            </a:pPr>
            <a:r>
              <a:rPr lang="en-IN" sz="1400" dirty="0">
                <a:solidFill>
                  <a:schemeClr val="accent6">
                    <a:lumMod val="60000"/>
                    <a:lumOff val="40000"/>
                  </a:schemeClr>
                </a:solidFill>
                <a:latin typeface="Times New Roman" pitchFamily="18" charset="0"/>
                <a:cs typeface="Times New Roman" pitchFamily="18" charset="0"/>
              </a:rPr>
              <a:t>				A    DB     </a:t>
            </a:r>
            <a:r>
              <a:rPr lang="en-IN" sz="1400" dirty="0" smtClean="0">
                <a:solidFill>
                  <a:schemeClr val="accent6">
                    <a:lumMod val="60000"/>
                    <a:lumOff val="40000"/>
                  </a:schemeClr>
                </a:solidFill>
                <a:latin typeface="Times New Roman" pitchFamily="18" charset="0"/>
                <a:cs typeface="Times New Roman" pitchFamily="18" charset="0"/>
              </a:rPr>
              <a:t>10				A   DB  10</a:t>
            </a:r>
            <a:endParaRPr lang="en-IN" sz="1400" dirty="0">
              <a:solidFill>
                <a:schemeClr val="accent6">
                  <a:lumMod val="60000"/>
                  <a:lumOff val="40000"/>
                </a:schemeClr>
              </a:solidFill>
              <a:latin typeface="Times New Roman" pitchFamily="18" charset="0"/>
              <a:cs typeface="Times New Roman" pitchFamily="18" charset="0"/>
            </a:endParaRPr>
          </a:p>
          <a:p>
            <a:pPr marL="469265" marR="559435" indent="-457200" algn="just">
              <a:lnSpc>
                <a:spcPct val="150000"/>
              </a:lnSpc>
              <a:spcBef>
                <a:spcPts val="515"/>
              </a:spcBef>
              <a:buClr>
                <a:srgbClr val="D16248"/>
              </a:buClr>
              <a:buSzPct val="83333"/>
              <a:buNone/>
              <a:tabLst>
                <a:tab pos="286385" algn="l"/>
                <a:tab pos="287020" algn="l"/>
              </a:tabLst>
            </a:pPr>
            <a:r>
              <a:rPr lang="en-IN" sz="1400" dirty="0">
                <a:solidFill>
                  <a:schemeClr val="accent6">
                    <a:lumMod val="60000"/>
                    <a:lumOff val="40000"/>
                  </a:schemeClr>
                </a:solidFill>
                <a:latin typeface="Times New Roman" pitchFamily="18" charset="0"/>
                <a:cs typeface="Times New Roman" pitchFamily="18" charset="0"/>
              </a:rPr>
              <a:t>				</a:t>
            </a:r>
            <a:r>
              <a:rPr lang="en-IN" sz="1400" dirty="0" smtClean="0">
                <a:solidFill>
                  <a:schemeClr val="accent6">
                    <a:lumMod val="60000"/>
                    <a:lumOff val="40000"/>
                  </a:schemeClr>
                </a:solidFill>
                <a:latin typeface="Times New Roman" pitchFamily="18" charset="0"/>
                <a:cs typeface="Times New Roman" pitchFamily="18" charset="0"/>
              </a:rPr>
              <a:t>B    DW    100 dup(?)				EVEN</a:t>
            </a:r>
            <a:endParaRPr lang="en-IN" sz="1400" dirty="0">
              <a:solidFill>
                <a:schemeClr val="accent6">
                  <a:lumMod val="60000"/>
                  <a:lumOff val="40000"/>
                </a:schemeClr>
              </a:solidFill>
              <a:latin typeface="Times New Roman" pitchFamily="18" charset="0"/>
              <a:cs typeface="Times New Roman" pitchFamily="18" charset="0"/>
            </a:endParaRPr>
          </a:p>
          <a:p>
            <a:pPr marL="469265" marR="559435" indent="-457200" algn="just">
              <a:lnSpc>
                <a:spcPct val="150000"/>
              </a:lnSpc>
              <a:spcBef>
                <a:spcPts val="515"/>
              </a:spcBef>
              <a:buClr>
                <a:srgbClr val="D16248"/>
              </a:buClr>
              <a:buSzPct val="83333"/>
              <a:buNone/>
              <a:tabLst>
                <a:tab pos="286385" algn="l"/>
                <a:tab pos="287020" algn="l"/>
              </a:tabLst>
            </a:pPr>
            <a:r>
              <a:rPr lang="en-IN" sz="1400" dirty="0">
                <a:solidFill>
                  <a:schemeClr val="accent6">
                    <a:lumMod val="60000"/>
                    <a:lumOff val="40000"/>
                  </a:schemeClr>
                </a:solidFill>
                <a:latin typeface="Times New Roman" pitchFamily="18" charset="0"/>
                <a:cs typeface="Times New Roman" pitchFamily="18" charset="0"/>
              </a:rPr>
              <a:t>_Data    </a:t>
            </a:r>
            <a:r>
              <a:rPr lang="en-IN" sz="1400" dirty="0" smtClean="0">
                <a:solidFill>
                  <a:schemeClr val="accent6">
                    <a:lumMod val="60000"/>
                    <a:lumOff val="40000"/>
                  </a:schemeClr>
                </a:solidFill>
                <a:latin typeface="Times New Roman" pitchFamily="18" charset="0"/>
                <a:cs typeface="Times New Roman" pitchFamily="18" charset="0"/>
              </a:rPr>
              <a:t>Ends					 B    DW    100 dup(?)</a:t>
            </a:r>
          </a:p>
          <a:p>
            <a:pPr marL="469265" marR="559435" indent="-457200" algn="just">
              <a:lnSpc>
                <a:spcPct val="150000"/>
              </a:lnSpc>
              <a:spcBef>
                <a:spcPts val="515"/>
              </a:spcBef>
              <a:buClr>
                <a:srgbClr val="D16248"/>
              </a:buClr>
              <a:buSzPct val="83333"/>
              <a:buNone/>
              <a:tabLst>
                <a:tab pos="286385" algn="l"/>
                <a:tab pos="287020" algn="l"/>
              </a:tabLst>
            </a:pPr>
            <a:r>
              <a:rPr lang="en-IN" sz="1400" dirty="0" smtClean="0">
                <a:solidFill>
                  <a:schemeClr val="accent6">
                    <a:lumMod val="60000"/>
                    <a:lumOff val="40000"/>
                  </a:schemeClr>
                </a:solidFill>
                <a:latin typeface="Times New Roman" pitchFamily="18" charset="0"/>
                <a:cs typeface="Times New Roman" pitchFamily="18" charset="0"/>
              </a:rPr>
              <a:t>								_Data     ENDs</a:t>
            </a:r>
            <a:endParaRPr lang="en-IN" sz="1400" dirty="0">
              <a:solidFill>
                <a:schemeClr val="accent6">
                  <a:lumMod val="60000"/>
                  <a:lumOff val="40000"/>
                </a:schemeClr>
              </a:solidFill>
              <a:latin typeface="Times New Roman" pitchFamily="18" charset="0"/>
              <a:cs typeface="Times New Roman" pitchFamily="18" charset="0"/>
            </a:endParaRPr>
          </a:p>
          <a:p>
            <a:pPr marL="469265" marR="559435" indent="-457200" algn="just">
              <a:spcBef>
                <a:spcPts val="515"/>
              </a:spcBef>
              <a:buClr>
                <a:srgbClr val="D16248"/>
              </a:buClr>
              <a:buSzPct val="83333"/>
              <a:buNone/>
              <a:tabLst>
                <a:tab pos="286385" algn="l"/>
                <a:tab pos="287020" algn="l"/>
              </a:tabLst>
            </a:pPr>
            <a:endParaRPr lang="en-IN" sz="1800" dirty="0">
              <a:latin typeface="Times New Roman" pitchFamily="18" charset="0"/>
              <a:cs typeface="Times New Roman" pitchFamily="18" charset="0"/>
            </a:endParaRPr>
          </a:p>
          <a:p>
            <a:pPr marL="469265" marR="559435" indent="-457200" algn="just">
              <a:spcBef>
                <a:spcPts val="515"/>
              </a:spcBef>
              <a:buClr>
                <a:srgbClr val="D16248"/>
              </a:buClr>
              <a:buSzPct val="83333"/>
              <a:buNone/>
              <a:tabLst>
                <a:tab pos="286385" algn="l"/>
                <a:tab pos="287020" algn="l"/>
              </a:tabLst>
            </a:pPr>
            <a:endParaRPr lang="en-IN" sz="1800" dirty="0">
              <a:latin typeface="Times New Roman" pitchFamily="18" charset="0"/>
              <a:cs typeface="Times New Roman" pitchFamily="18" charset="0"/>
            </a:endParaRPr>
          </a:p>
          <a:p>
            <a:pPr marL="469265" marR="559435" indent="-457200" algn="just">
              <a:spcBef>
                <a:spcPts val="515"/>
              </a:spcBef>
              <a:buClr>
                <a:srgbClr val="D16248"/>
              </a:buClr>
              <a:buSzPct val="83333"/>
              <a:buNone/>
              <a:tabLst>
                <a:tab pos="286385" algn="l"/>
                <a:tab pos="287020" algn="l"/>
              </a:tabLst>
            </a:pPr>
            <a:endParaRPr lang="en-IN" sz="1800" dirty="0">
              <a:latin typeface="Times New Roman" pitchFamily="18" charset="0"/>
              <a:cs typeface="Times New Roman" pitchFamily="18" charset="0"/>
            </a:endParaRPr>
          </a:p>
          <a:p>
            <a:pPr algn="just"/>
            <a:endParaRPr lang="en-IN" sz="1800" dirty="0">
              <a:latin typeface="Times New Roman" pitchFamily="18" charset="0"/>
              <a:cs typeface="Times New Roman" pitchFamily="18" charset="0"/>
            </a:endParaRPr>
          </a:p>
          <a:p>
            <a:pPr algn="just"/>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blinds(horizontal)">
                                      <p:cBhvr>
                                        <p:cTn id="45" dur="500"/>
                                        <p:tgtEl>
                                          <p:spTgt spid="3">
                                            <p:txEl>
                                              <p:pRg st="7" end="7"/>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linds(horizontal)">
                                      <p:cBhvr>
                                        <p:cTn id="48" dur="500"/>
                                        <p:tgtEl>
                                          <p:spTgt spid="3">
                                            <p:txEl>
                                              <p:pRg st="8" end="8"/>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linds(horizontal)">
                                      <p:cBhvr>
                                        <p:cTn id="51" dur="500"/>
                                        <p:tgtEl>
                                          <p:spTgt spid="3">
                                            <p:txEl>
                                              <p:pRg st="9" end="9"/>
                                            </p:txEl>
                                          </p:spTgt>
                                        </p:tgtEl>
                                      </p:cBhvr>
                                    </p:animEffect>
                                  </p:childTnLst>
                                </p:cTn>
                              </p:par>
                              <p:par>
                                <p:cTn id="52" presetID="3" presetClass="entr" presetSubtype="10" fill="hold"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blinds(horizontal)">
                                      <p:cBhvr>
                                        <p:cTn id="5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4800"/>
          </a:xfrm>
        </p:spPr>
        <p:txBody>
          <a:bodyPr>
            <a:normAutofit fontScale="90000"/>
          </a:bodyPr>
          <a:lstStyle/>
          <a:p>
            <a:r>
              <a:rPr lang="en-IN" sz="2800" b="1" spc="-5" dirty="0">
                <a:solidFill>
                  <a:srgbClr val="FF0000"/>
                </a:solidFill>
                <a:latin typeface="Times New Roman" pitchFamily="18" charset="0"/>
                <a:cs typeface="Times New Roman" pitchFamily="18" charset="0"/>
              </a:rPr>
              <a:t>2. ORG</a:t>
            </a:r>
            <a:r>
              <a:rPr lang="en-IN" sz="2800" b="1" spc="-85" dirty="0">
                <a:solidFill>
                  <a:srgbClr val="FF0000"/>
                </a:solidFill>
                <a:latin typeface="Times New Roman" pitchFamily="18" charset="0"/>
                <a:cs typeface="Times New Roman" pitchFamily="18" charset="0"/>
              </a:rPr>
              <a:t> </a:t>
            </a:r>
            <a:r>
              <a:rPr lang="en-IN" sz="2800" b="1" dirty="0">
                <a:solidFill>
                  <a:srgbClr val="FF0000"/>
                </a:solidFill>
                <a:latin typeface="Times New Roman" pitchFamily="18" charset="0"/>
                <a:cs typeface="Times New Roman" pitchFamily="18" charset="0"/>
              </a:rPr>
              <a:t>(ORIGIN)</a:t>
            </a:r>
            <a:endParaRPr lang="en-IN"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382000" cy="53340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469265" marR="59055" indent="-457200" algn="just">
              <a:lnSpc>
                <a:spcPct val="160000"/>
              </a:lnSpc>
              <a:spcBef>
                <a:spcPts val="600"/>
              </a:spcBef>
              <a:buClr>
                <a:srgbClr val="D16248"/>
              </a:buClr>
              <a:buSzPct val="83333"/>
              <a:buFont typeface="+mj-lt"/>
              <a:buAutoNum type="arabicPeriod"/>
              <a:tabLst>
                <a:tab pos="286385" algn="l"/>
                <a:tab pos="287020" algn="l"/>
              </a:tabLst>
            </a:pPr>
            <a:r>
              <a:rPr lang="en-IN" sz="2000" spc="-5" dirty="0">
                <a:latin typeface="Times New Roman" pitchFamily="18" charset="0"/>
                <a:cs typeface="Times New Roman" pitchFamily="18" charset="0"/>
              </a:rPr>
              <a:t>ORG assigns the location counter with the value specified in directives.</a:t>
            </a:r>
          </a:p>
          <a:p>
            <a:pPr marL="469265" marR="59055" indent="-457200" algn="just">
              <a:lnSpc>
                <a:spcPct val="170000"/>
              </a:lnSpc>
              <a:spcBef>
                <a:spcPts val="600"/>
              </a:spcBef>
              <a:buClr>
                <a:srgbClr val="D16248"/>
              </a:buClr>
              <a:buSzPct val="83333"/>
              <a:buFont typeface="+mj-lt"/>
              <a:buAutoNum type="arabicPeriod"/>
              <a:tabLst>
                <a:tab pos="286385" algn="l"/>
                <a:tab pos="287020" algn="l"/>
              </a:tabLst>
            </a:pPr>
            <a:r>
              <a:rPr lang="en-IN" sz="2000" spc="-5" dirty="0">
                <a:latin typeface="Times New Roman" pitchFamily="18" charset="0"/>
                <a:cs typeface="Times New Roman" pitchFamily="18" charset="0"/>
              </a:rPr>
              <a:t>It helps in placing the machine code in the specified location while translating the instruction into machine code by the assembler.</a:t>
            </a:r>
          </a:p>
          <a:p>
            <a:pPr marL="469265" marR="59055" indent="-457200" algn="just">
              <a:lnSpc>
                <a:spcPct val="170000"/>
              </a:lnSpc>
              <a:spcBef>
                <a:spcPts val="600"/>
              </a:spcBef>
              <a:buClr>
                <a:srgbClr val="D16248"/>
              </a:buClr>
              <a:buSzPct val="83333"/>
              <a:buNone/>
              <a:tabLst>
                <a:tab pos="286385" algn="l"/>
                <a:tab pos="287020" algn="l"/>
              </a:tabLst>
            </a:pPr>
            <a:r>
              <a:rPr lang="en-IN" sz="2000" b="1" spc="-5" dirty="0">
                <a:latin typeface="Times New Roman" pitchFamily="18" charset="0"/>
                <a:cs typeface="Times New Roman" pitchFamily="18" charset="0"/>
              </a:rPr>
              <a:t>GENERAL FORM</a:t>
            </a:r>
          </a:p>
          <a:p>
            <a:pPr marL="469265" marR="59055" indent="-457200" algn="just">
              <a:lnSpc>
                <a:spcPct val="170000"/>
              </a:lnSpc>
              <a:spcBef>
                <a:spcPts val="600"/>
              </a:spcBef>
              <a:buClr>
                <a:srgbClr val="D16248"/>
              </a:buClr>
              <a:buSzPct val="83333"/>
              <a:buNone/>
              <a:tabLst>
                <a:tab pos="286385" algn="l"/>
                <a:tab pos="287020" algn="l"/>
              </a:tabLst>
            </a:pPr>
            <a:r>
              <a:rPr lang="en-IN" sz="2000" spc="-5" dirty="0">
                <a:latin typeface="Times New Roman" pitchFamily="18" charset="0"/>
                <a:cs typeface="Times New Roman" pitchFamily="18" charset="0"/>
              </a:rPr>
              <a:t>	</a:t>
            </a:r>
            <a:r>
              <a:rPr lang="en-IN" sz="2000" spc="-5" dirty="0" smtClean="0">
                <a:latin typeface="Times New Roman" pitchFamily="18" charset="0"/>
                <a:cs typeface="Times New Roman" pitchFamily="18" charset="0"/>
              </a:rPr>
              <a:t>		</a:t>
            </a:r>
            <a:r>
              <a:rPr lang="en-IN" sz="2000" b="1" spc="-5" dirty="0">
                <a:latin typeface="Times New Roman" pitchFamily="18" charset="0"/>
                <a:cs typeface="Times New Roman" pitchFamily="18" charset="0"/>
              </a:rPr>
              <a:t>	ORG      [$+]   </a:t>
            </a:r>
            <a:r>
              <a:rPr lang="en-IN" sz="2000" b="1" spc="-5" dirty="0" err="1">
                <a:latin typeface="Times New Roman" pitchFamily="18" charset="0"/>
                <a:cs typeface="Times New Roman" pitchFamily="18" charset="0"/>
              </a:rPr>
              <a:t>NumericValue</a:t>
            </a:r>
            <a:endParaRPr lang="en-IN" sz="2000" dirty="0">
              <a:latin typeface="Times New Roman" pitchFamily="18" charset="0"/>
              <a:cs typeface="Times New Roman" pitchFamily="18" charset="0"/>
            </a:endParaRPr>
          </a:p>
          <a:p>
            <a:pPr marL="469900" indent="-457200" algn="just">
              <a:lnSpc>
                <a:spcPct val="160000"/>
              </a:lnSpc>
              <a:spcBef>
                <a:spcPts val="1525"/>
              </a:spcBef>
              <a:buNone/>
            </a:pPr>
            <a:r>
              <a:rPr lang="en-IN" sz="2000" b="1" spc="-5" dirty="0">
                <a:latin typeface="Times New Roman" pitchFamily="18" charset="0"/>
                <a:cs typeface="Times New Roman" pitchFamily="18" charset="0"/>
              </a:rPr>
              <a:t>Example</a:t>
            </a:r>
            <a:r>
              <a:rPr lang="en-IN" sz="2000" spc="-5" dirty="0">
                <a:latin typeface="Times New Roman" pitchFamily="18" charset="0"/>
                <a:cs typeface="Times New Roman" pitchFamily="18" charset="0"/>
              </a:rPr>
              <a:t>:</a:t>
            </a:r>
            <a:endParaRPr lang="en-IN" sz="2000" dirty="0">
              <a:latin typeface="Times New Roman" pitchFamily="18" charset="0"/>
              <a:cs typeface="Times New Roman" pitchFamily="18" charset="0"/>
            </a:endParaRPr>
          </a:p>
          <a:p>
            <a:pPr marL="743585" marR="539750" indent="-457200" algn="just">
              <a:lnSpc>
                <a:spcPct val="160000"/>
              </a:lnSpc>
              <a:spcBef>
                <a:spcPts val="409"/>
              </a:spcBef>
              <a:buNone/>
              <a:tabLst>
                <a:tab pos="560705" algn="l"/>
              </a:tabLst>
            </a:pPr>
            <a:r>
              <a:rPr lang="en-IN" sz="2000" dirty="0" smtClean="0">
                <a:solidFill>
                  <a:srgbClr val="001F5F"/>
                </a:solidFill>
                <a:latin typeface="Times New Roman" pitchFamily="18" charset="0"/>
                <a:cs typeface="Times New Roman" pitchFamily="18" charset="0"/>
              </a:rPr>
              <a:t>		ORG   </a:t>
            </a:r>
            <a:r>
              <a:rPr lang="en-IN" sz="2000" dirty="0">
                <a:solidFill>
                  <a:srgbClr val="001F5F"/>
                </a:solidFill>
                <a:latin typeface="Times New Roman" pitchFamily="18" charset="0"/>
                <a:cs typeface="Times New Roman" pitchFamily="18" charset="0"/>
              </a:rPr>
              <a:t>2000H</a:t>
            </a:r>
          </a:p>
          <a:p>
            <a:pPr marL="743585" marR="539750" indent="-457200" algn="just">
              <a:lnSpc>
                <a:spcPct val="160000"/>
              </a:lnSpc>
              <a:spcBef>
                <a:spcPts val="409"/>
              </a:spcBef>
              <a:buNone/>
              <a:tabLst>
                <a:tab pos="560705" algn="l"/>
              </a:tabLst>
            </a:pPr>
            <a:r>
              <a:rPr lang="en-IN" sz="2000" dirty="0">
                <a:solidFill>
                  <a:srgbClr val="001F5F"/>
                </a:solidFill>
                <a:latin typeface="Times New Roman" pitchFamily="18" charset="0"/>
                <a:cs typeface="Times New Roman" pitchFamily="18" charset="0"/>
              </a:rPr>
              <a:t>The statement ORG </a:t>
            </a:r>
            <a:r>
              <a:rPr lang="en-IN" sz="2000" spc="-5" dirty="0">
                <a:solidFill>
                  <a:srgbClr val="001F5F"/>
                </a:solidFill>
                <a:latin typeface="Times New Roman" pitchFamily="18" charset="0"/>
                <a:cs typeface="Times New Roman" pitchFamily="18" charset="0"/>
              </a:rPr>
              <a:t>2000H </a:t>
            </a:r>
            <a:r>
              <a:rPr lang="en-IN" sz="2000" dirty="0">
                <a:solidFill>
                  <a:srgbClr val="001F5F"/>
                </a:solidFill>
                <a:latin typeface="Times New Roman" pitchFamily="18" charset="0"/>
                <a:cs typeface="Times New Roman" pitchFamily="18" charset="0"/>
              </a:rPr>
              <a:t>tells the assembler </a:t>
            </a:r>
            <a:r>
              <a:rPr lang="en-IN" sz="2000" spc="-5" dirty="0">
                <a:solidFill>
                  <a:srgbClr val="001F5F"/>
                </a:solidFill>
                <a:latin typeface="Times New Roman" pitchFamily="18" charset="0"/>
                <a:cs typeface="Times New Roman" pitchFamily="18" charset="0"/>
              </a:rPr>
              <a:t>to </a:t>
            </a:r>
            <a:r>
              <a:rPr lang="en-IN" sz="2000" dirty="0">
                <a:solidFill>
                  <a:srgbClr val="001F5F"/>
                </a:solidFill>
                <a:latin typeface="Times New Roman" pitchFamily="18" charset="0"/>
                <a:cs typeface="Times New Roman" pitchFamily="18" charset="0"/>
              </a:rPr>
              <a:t>set the location counter </a:t>
            </a:r>
            <a:r>
              <a:rPr lang="en-IN" sz="2000" spc="-5" dirty="0">
                <a:solidFill>
                  <a:srgbClr val="001F5F"/>
                </a:solidFill>
                <a:latin typeface="Times New Roman" pitchFamily="18" charset="0"/>
                <a:cs typeface="Times New Roman" pitchFamily="18" charset="0"/>
              </a:rPr>
              <a:t>to  2000H</a:t>
            </a:r>
            <a:r>
              <a:rPr lang="en-IN" sz="2000" spc="-5" dirty="0" smtClean="0">
                <a:solidFill>
                  <a:srgbClr val="001F5F"/>
                </a:solidFill>
                <a:latin typeface="Times New Roman" pitchFamily="18" charset="0"/>
                <a:cs typeface="Times New Roman" pitchFamily="18" charset="0"/>
              </a:rPr>
              <a:t>.</a:t>
            </a:r>
          </a:p>
          <a:p>
            <a:pPr marL="743585" marR="539750" indent="-457200" algn="just">
              <a:lnSpc>
                <a:spcPct val="160000"/>
              </a:lnSpc>
              <a:spcBef>
                <a:spcPts val="409"/>
              </a:spcBef>
              <a:buNone/>
              <a:tabLst>
                <a:tab pos="560705" algn="l"/>
              </a:tabLst>
            </a:pPr>
            <a:r>
              <a:rPr lang="en-IN" sz="2000" spc="-5" dirty="0" smtClean="0">
                <a:solidFill>
                  <a:srgbClr val="001F5F"/>
                </a:solidFill>
                <a:latin typeface="Times New Roman" pitchFamily="18" charset="0"/>
                <a:cs typeface="Times New Roman" pitchFamily="18" charset="0"/>
              </a:rPr>
              <a:t>	ORG    $ + 10</a:t>
            </a:r>
          </a:p>
          <a:p>
            <a:pPr marL="743585" marR="539750" indent="-457200" algn="just">
              <a:lnSpc>
                <a:spcPct val="160000"/>
              </a:lnSpc>
              <a:spcBef>
                <a:spcPts val="409"/>
              </a:spcBef>
              <a:buNone/>
              <a:tabLst>
                <a:tab pos="560705" algn="l"/>
              </a:tabLst>
            </a:pPr>
            <a:r>
              <a:rPr lang="en-IN" sz="2000" spc="-5" dirty="0" smtClean="0">
                <a:solidFill>
                  <a:srgbClr val="001F5F"/>
                </a:solidFill>
                <a:latin typeface="Times New Roman" pitchFamily="18" charset="0"/>
                <a:cs typeface="Times New Roman" pitchFamily="18" charset="0"/>
              </a:rPr>
              <a:t>     ORG    $</a:t>
            </a:r>
            <a:endParaRPr lang="en-IN" sz="2000" dirty="0">
              <a:latin typeface="Times New Roman" pitchFamily="18" charset="0"/>
              <a:cs typeface="Times New Roman" pitchFamily="18" charset="0"/>
            </a:endParaRPr>
          </a:p>
          <a:p>
            <a:pPr marL="457200" indent="-457200">
              <a:buFont typeface="+mj-lt"/>
              <a:buAutoNum type="arabicPeriod"/>
            </a:pPr>
            <a:endParaRPr lang="en-I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229600" cy="5898360"/>
          </a:xfrm>
        </p:spPr>
        <p:style>
          <a:lnRef idx="2">
            <a:schemeClr val="accent1"/>
          </a:lnRef>
          <a:fillRef idx="1">
            <a:schemeClr val="lt1"/>
          </a:fillRef>
          <a:effectRef idx="0">
            <a:schemeClr val="accent1"/>
          </a:effectRef>
          <a:fontRef idx="minor">
            <a:schemeClr val="dk1"/>
          </a:fontRef>
        </p:style>
        <p:txBody>
          <a:bodyPr>
            <a:normAutofit/>
          </a:bodyPr>
          <a:lstStyle/>
          <a:p>
            <a:pPr marL="286385" marR="1825625" indent="-274320">
              <a:lnSpc>
                <a:spcPct val="150000"/>
              </a:lnSpc>
              <a:spcBef>
                <a:spcPts val="434"/>
              </a:spcBef>
              <a:buClr>
                <a:srgbClr val="D16248"/>
              </a:buClr>
              <a:buSzPct val="84000"/>
              <a:buNone/>
              <a:tabLst>
                <a:tab pos="285750" algn="l"/>
                <a:tab pos="3133725" algn="l"/>
                <a:tab pos="5291138" algn="l"/>
                <a:tab pos="6819900" algn="l"/>
                <a:tab pos="6910388" algn="l"/>
                <a:tab pos="7000875" algn="l"/>
                <a:tab pos="7089775" algn="l"/>
                <a:tab pos="7585075" algn="l"/>
              </a:tabLst>
            </a:pPr>
            <a:r>
              <a:rPr lang="en-IN" sz="3200" b="1" spc="-5" dirty="0">
                <a:solidFill>
                  <a:srgbClr val="FF0000"/>
                </a:solidFill>
                <a:latin typeface="+mj-lt"/>
                <a:cs typeface="Georgia"/>
              </a:rPr>
              <a:t>What is Assembly language?</a:t>
            </a:r>
            <a:endParaRPr lang="en-IN" sz="3200" b="1" dirty="0">
              <a:solidFill>
                <a:srgbClr val="FF0000"/>
              </a:solidFill>
              <a:latin typeface="+mj-lt"/>
              <a:cs typeface="Georgia"/>
            </a:endParaRPr>
          </a:p>
          <a:p>
            <a:pPr marL="286385" marR="31750" indent="-274320" algn="just">
              <a:lnSpc>
                <a:spcPct val="150000"/>
              </a:lnSpc>
              <a:spcBef>
                <a:spcPts val="600"/>
              </a:spcBef>
              <a:buClr>
                <a:srgbClr val="D16248"/>
              </a:buClr>
              <a:buSzPct val="84000"/>
              <a:buNone/>
              <a:tabLst>
                <a:tab pos="287020" algn="l"/>
              </a:tabLst>
            </a:pPr>
            <a:r>
              <a:rPr lang="en-IN" sz="3200" dirty="0">
                <a:latin typeface="+mj-lt"/>
                <a:cs typeface="Georgia"/>
              </a:rPr>
              <a:t>			</a:t>
            </a:r>
            <a:r>
              <a:rPr lang="en-IN" sz="2000" dirty="0">
                <a:cs typeface="Times New Roman" pitchFamily="18" charset="0"/>
              </a:rPr>
              <a:t>It is a low-level languages for programming computers , microprocessors, microcontrollers and other IC .</a:t>
            </a:r>
          </a:p>
          <a:p>
            <a:pPr marL="286385" marR="31750" indent="-274320" algn="just">
              <a:lnSpc>
                <a:spcPct val="150000"/>
              </a:lnSpc>
              <a:spcBef>
                <a:spcPts val="600"/>
              </a:spcBef>
              <a:buClr>
                <a:srgbClr val="D16248"/>
              </a:buClr>
              <a:buSzPct val="84000"/>
              <a:buNone/>
              <a:tabLst>
                <a:tab pos="287020" algn="l"/>
              </a:tabLst>
            </a:pPr>
            <a:r>
              <a:rPr lang="en-IN" sz="2000" dirty="0">
                <a:cs typeface="Times New Roman" pitchFamily="18" charset="0"/>
              </a:rPr>
              <a:t>Assembly Language programs are composed of two types.</a:t>
            </a:r>
          </a:p>
          <a:p>
            <a:pPr marL="469265" marR="31750" indent="-457200" algn="just">
              <a:lnSpc>
                <a:spcPct val="150000"/>
              </a:lnSpc>
              <a:spcBef>
                <a:spcPts val="600"/>
              </a:spcBef>
              <a:buClrTx/>
              <a:buSzPct val="100000"/>
              <a:buFont typeface="+mj-lt"/>
              <a:buAutoNum type="arabicPeriod"/>
              <a:tabLst>
                <a:tab pos="287020" algn="l"/>
              </a:tabLst>
            </a:pPr>
            <a:r>
              <a:rPr lang="en-IN" sz="2000" dirty="0">
                <a:cs typeface="Times New Roman" pitchFamily="18" charset="0"/>
              </a:rPr>
              <a:t>Instructions </a:t>
            </a:r>
          </a:p>
          <a:p>
            <a:pPr marL="469265" marR="31750" indent="-457200" algn="just">
              <a:lnSpc>
                <a:spcPct val="150000"/>
              </a:lnSpc>
              <a:spcBef>
                <a:spcPts val="600"/>
              </a:spcBef>
              <a:buClrTx/>
              <a:buSzPct val="100000"/>
              <a:buFont typeface="+mj-lt"/>
              <a:buAutoNum type="arabicPeriod"/>
              <a:tabLst>
                <a:tab pos="287020" algn="l"/>
              </a:tabLst>
            </a:pPr>
            <a:r>
              <a:rPr lang="en-IN" sz="2800" dirty="0">
                <a:cs typeface="Times New Roman" pitchFamily="18" charset="0"/>
              </a:rPr>
              <a:t>Directives  (Pseudo Instructions)</a:t>
            </a:r>
          </a:p>
          <a:p>
            <a:pPr marL="469265" marR="31750" indent="-457200">
              <a:lnSpc>
                <a:spcPct val="150000"/>
              </a:lnSpc>
              <a:spcBef>
                <a:spcPts val="600"/>
              </a:spcBef>
              <a:buClrTx/>
              <a:buSzPct val="100000"/>
              <a:buNone/>
              <a:tabLst>
                <a:tab pos="287020" algn="l"/>
              </a:tabLst>
            </a:pPr>
            <a:r>
              <a:rPr lang="en-IN" sz="2800" b="1" spc="-5" dirty="0">
                <a:solidFill>
                  <a:srgbClr val="FF0000"/>
                </a:solidFill>
                <a:cs typeface="Times New Roman" pitchFamily="18" charset="0"/>
              </a:rPr>
              <a:t>What is Assembler Directive? </a:t>
            </a:r>
            <a:r>
              <a:rPr lang="en-IN" sz="2000" b="1" spc="-5" dirty="0">
                <a:solidFill>
                  <a:srgbClr val="FF0000"/>
                </a:solidFill>
                <a:cs typeface="Times New Roman" pitchFamily="18" charset="0"/>
              </a:rPr>
              <a:t>	</a:t>
            </a:r>
          </a:p>
          <a:p>
            <a:pPr marL="469265" marR="31750" indent="-457200">
              <a:lnSpc>
                <a:spcPct val="150000"/>
              </a:lnSpc>
              <a:spcBef>
                <a:spcPts val="600"/>
              </a:spcBef>
              <a:buClrTx/>
              <a:buSzPct val="100000"/>
              <a:buNone/>
              <a:tabLst>
                <a:tab pos="287020" algn="l"/>
              </a:tabLst>
            </a:pPr>
            <a:r>
              <a:rPr lang="en-IN" sz="2000" spc="-5" dirty="0">
                <a:cs typeface="Times New Roman" pitchFamily="18" charset="0"/>
              </a:rPr>
              <a:t>It is  a statement to give </a:t>
            </a:r>
            <a:r>
              <a:rPr lang="en-IN" sz="2000" spc="-10" dirty="0">
                <a:cs typeface="Times New Roman" pitchFamily="18" charset="0"/>
              </a:rPr>
              <a:t>direction </a:t>
            </a:r>
            <a:r>
              <a:rPr lang="en-IN" sz="2000" dirty="0">
                <a:cs typeface="Times New Roman" pitchFamily="18" charset="0"/>
              </a:rPr>
              <a:t>to </a:t>
            </a:r>
            <a:r>
              <a:rPr lang="en-IN" sz="2000" spc="-5" dirty="0">
                <a:cs typeface="Times New Roman" pitchFamily="18" charset="0"/>
              </a:rPr>
              <a:t>the  assembler to perform task of the assembly process.</a:t>
            </a:r>
            <a:endParaRPr lang="en-I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600" b="1" dirty="0">
                <a:solidFill>
                  <a:srgbClr val="FF0000"/>
                </a:solidFill>
              </a:rPr>
              <a:t>Programs End directives</a:t>
            </a:r>
          </a:p>
        </p:txBody>
      </p:sp>
      <p:sp>
        <p:nvSpPr>
          <p:cNvPr id="3" name="Content Placeholder 2"/>
          <p:cNvSpPr>
            <a:spLocks noGrp="1"/>
          </p:cNvSpPr>
          <p:nvPr>
            <p:ph idx="1"/>
          </p:nvPr>
        </p:nvSpPr>
        <p:spPr>
          <a:xfrm>
            <a:off x="457200" y="1447800"/>
            <a:ext cx="8229600" cy="48768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lnSpc>
                <a:spcPct val="150000"/>
              </a:lnSpc>
              <a:buNone/>
            </a:pPr>
            <a:r>
              <a:rPr lang="en-US" sz="2000" dirty="0"/>
              <a:t>	The program end directive is used to inform the assembler the physical end of the program.</a:t>
            </a:r>
          </a:p>
          <a:p>
            <a:pPr algn="just">
              <a:lnSpc>
                <a:spcPct val="150000"/>
              </a:lnSpc>
              <a:buNone/>
            </a:pPr>
            <a:r>
              <a:rPr lang="en-US" sz="2000" b="1" dirty="0"/>
              <a:t>GENERAL FORM</a:t>
            </a:r>
          </a:p>
          <a:p>
            <a:pPr algn="just">
              <a:lnSpc>
                <a:spcPct val="150000"/>
              </a:lnSpc>
              <a:buNone/>
            </a:pPr>
            <a:r>
              <a:rPr lang="en-US" sz="2000" dirty="0"/>
              <a:t>		</a:t>
            </a:r>
            <a:r>
              <a:rPr lang="en-US" sz="2000" b="1" dirty="0"/>
              <a:t>1.</a:t>
            </a:r>
            <a:r>
              <a:rPr lang="en-US" sz="2000" dirty="0"/>
              <a:t>	</a:t>
            </a:r>
            <a:r>
              <a:rPr lang="en-US" sz="2000" b="1" dirty="0"/>
              <a:t>END</a:t>
            </a:r>
          </a:p>
          <a:p>
            <a:pPr algn="just">
              <a:lnSpc>
                <a:spcPct val="150000"/>
              </a:lnSpc>
              <a:buNone/>
            </a:pPr>
            <a:r>
              <a:rPr lang="en-US" sz="2000" b="1" dirty="0"/>
              <a:t>		2.	END     LABEL</a:t>
            </a:r>
            <a:endParaRPr lang="en-US" sz="2000" dirty="0"/>
          </a:p>
          <a:p>
            <a:pPr algn="just">
              <a:lnSpc>
                <a:spcPct val="150000"/>
              </a:lnSpc>
              <a:buNone/>
            </a:pPr>
            <a:endParaRPr lang="en-US" sz="2000" b="1" dirty="0"/>
          </a:p>
          <a:p>
            <a:pPr algn="just">
              <a:lnSpc>
                <a:spcPct val="150000"/>
              </a:lnSpc>
              <a:buNone/>
            </a:pPr>
            <a:r>
              <a:rPr lang="en-US" sz="2000" b="1" dirty="0"/>
              <a:t>Examples</a:t>
            </a:r>
            <a:r>
              <a:rPr lang="en-US" sz="2000" dirty="0"/>
              <a:t>:</a:t>
            </a:r>
          </a:p>
          <a:p>
            <a:pPr algn="just">
              <a:lnSpc>
                <a:spcPct val="150000"/>
              </a:lnSpc>
              <a:buNone/>
            </a:pPr>
            <a:r>
              <a:rPr lang="en-US" sz="2000" dirty="0"/>
              <a:t>		</a:t>
            </a:r>
            <a:r>
              <a:rPr lang="en-US" sz="2000" dirty="0">
                <a:solidFill>
                  <a:schemeClr val="accent6">
                    <a:lumMod val="60000"/>
                    <a:lumOff val="40000"/>
                  </a:schemeClr>
                </a:solidFill>
              </a:rPr>
              <a:t>Main    proc</a:t>
            </a:r>
          </a:p>
          <a:p>
            <a:pPr algn="just">
              <a:lnSpc>
                <a:spcPct val="150000"/>
              </a:lnSpc>
              <a:buNone/>
            </a:pPr>
            <a:r>
              <a:rPr lang="en-US" sz="2000" dirty="0">
                <a:solidFill>
                  <a:schemeClr val="accent6">
                    <a:lumMod val="60000"/>
                    <a:lumOff val="40000"/>
                  </a:schemeClr>
                </a:solidFill>
              </a:rPr>
              <a:t>		…..</a:t>
            </a:r>
          </a:p>
          <a:p>
            <a:pPr algn="just">
              <a:lnSpc>
                <a:spcPct val="150000"/>
              </a:lnSpc>
              <a:buNone/>
            </a:pPr>
            <a:r>
              <a:rPr lang="en-US" sz="2000" dirty="0">
                <a:solidFill>
                  <a:schemeClr val="accent6">
                    <a:lumMod val="60000"/>
                    <a:lumOff val="40000"/>
                  </a:schemeClr>
                </a:solidFill>
              </a:rPr>
              <a:t>		Main    </a:t>
            </a:r>
            <a:r>
              <a:rPr lang="en-US" sz="2000" dirty="0" err="1">
                <a:solidFill>
                  <a:schemeClr val="accent6">
                    <a:lumMod val="60000"/>
                    <a:lumOff val="40000"/>
                  </a:schemeClr>
                </a:solidFill>
              </a:rPr>
              <a:t>Endp</a:t>
            </a:r>
            <a:endParaRPr lang="en-US" sz="2000"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linds(horizontal)">
                                      <p:cBhvr>
                                        <p:cTn id="38" dur="500"/>
                                        <p:tgtEl>
                                          <p:spTgt spid="3">
                                            <p:txEl>
                                              <p:pRg st="7" end="7"/>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91312"/>
          </a:xfrm>
        </p:spPr>
        <p:txBody>
          <a:bodyPr>
            <a:normAutofit fontScale="90000"/>
          </a:bodyPr>
          <a:lstStyle/>
          <a:p>
            <a:pPr algn="ctr"/>
            <a:r>
              <a:rPr lang="en-US" sz="3600" b="1" dirty="0">
                <a:solidFill>
                  <a:srgbClr val="FF0000"/>
                </a:solidFill>
              </a:rPr>
              <a:t>Value returning Attribute  directives</a:t>
            </a:r>
          </a:p>
        </p:txBody>
      </p:sp>
      <p:sp>
        <p:nvSpPr>
          <p:cNvPr id="3" name="Content Placeholder 2"/>
          <p:cNvSpPr>
            <a:spLocks noGrp="1"/>
          </p:cNvSpPr>
          <p:nvPr>
            <p:ph idx="1"/>
          </p:nvPr>
        </p:nvSpPr>
        <p:spPr>
          <a:xfrm>
            <a:off x="457200" y="1143000"/>
            <a:ext cx="8229600" cy="5181600"/>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lnSpc>
                <a:spcPct val="150000"/>
              </a:lnSpc>
              <a:buNone/>
            </a:pPr>
            <a:r>
              <a:rPr lang="en-US" sz="2000" dirty="0"/>
              <a:t>Value returning Attribute  directives are LENGTH, SIZE, OFFSET and TYPE.</a:t>
            </a:r>
          </a:p>
          <a:p>
            <a:pPr marL="457200" indent="-457200" algn="just">
              <a:lnSpc>
                <a:spcPct val="150000"/>
              </a:lnSpc>
              <a:buAutoNum type="arabicPeriod"/>
            </a:pPr>
            <a:r>
              <a:rPr lang="en-US" sz="2000" b="1" dirty="0">
                <a:solidFill>
                  <a:srgbClr val="FF0000"/>
                </a:solidFill>
              </a:rPr>
              <a:t>LENGTH</a:t>
            </a:r>
          </a:p>
          <a:p>
            <a:pPr marL="822960" lvl="1" indent="-457200" algn="just">
              <a:lnSpc>
                <a:spcPct val="150000"/>
              </a:lnSpc>
              <a:buFont typeface="+mj-lt"/>
              <a:buAutoNum type="arabicPeriod"/>
            </a:pPr>
            <a:r>
              <a:rPr lang="en-US" sz="2000" dirty="0"/>
              <a:t>It informs the assembler about the number of elements in a data item such as an array.</a:t>
            </a:r>
          </a:p>
          <a:p>
            <a:pPr marL="822960" lvl="1" indent="-457200" algn="just">
              <a:lnSpc>
                <a:spcPct val="150000"/>
              </a:lnSpc>
              <a:buFont typeface="+mj-lt"/>
              <a:buAutoNum type="arabicPeriod"/>
            </a:pPr>
            <a:r>
              <a:rPr lang="en-US" sz="2000" dirty="0"/>
              <a:t>If array is defined with DB, then it returns the number of bytes allocated to a variable.</a:t>
            </a:r>
          </a:p>
          <a:p>
            <a:pPr marL="822960" lvl="1" indent="-457200" algn="just">
              <a:lnSpc>
                <a:spcPct val="150000"/>
              </a:lnSpc>
              <a:buNone/>
            </a:pPr>
            <a:r>
              <a:rPr lang="en-US" sz="2000" b="1" dirty="0"/>
              <a:t>GENERAL FORM</a:t>
            </a:r>
          </a:p>
          <a:p>
            <a:pPr marL="822960" lvl="1" indent="-457200" algn="just">
              <a:lnSpc>
                <a:spcPct val="150000"/>
              </a:lnSpc>
              <a:buNone/>
            </a:pPr>
            <a:r>
              <a:rPr lang="en-US" sz="2000" dirty="0"/>
              <a:t>		</a:t>
            </a:r>
            <a:r>
              <a:rPr lang="en-US" sz="2000" b="1" dirty="0"/>
              <a:t>LENGTH 	</a:t>
            </a:r>
            <a:r>
              <a:rPr lang="en-US" sz="2000" b="1" dirty="0" err="1"/>
              <a:t>VariableName</a:t>
            </a:r>
            <a:endParaRPr lang="en-US" sz="2000" b="1" dirty="0"/>
          </a:p>
          <a:p>
            <a:pPr marL="822960" lvl="1" indent="-457200" algn="just">
              <a:lnSpc>
                <a:spcPct val="150000"/>
              </a:lnSpc>
              <a:buNone/>
            </a:pPr>
            <a:r>
              <a:rPr lang="en-US" sz="2000" b="1" dirty="0"/>
              <a:t>Examples:</a:t>
            </a:r>
          </a:p>
          <a:p>
            <a:pPr marL="822960" lvl="1" indent="-457200" algn="just">
              <a:lnSpc>
                <a:spcPct val="150000"/>
              </a:lnSpc>
              <a:buNone/>
            </a:pPr>
            <a:r>
              <a:rPr lang="en-US" sz="2000" dirty="0"/>
              <a:t>	</a:t>
            </a:r>
            <a:r>
              <a:rPr lang="en-US" sz="2000" dirty="0">
                <a:solidFill>
                  <a:schemeClr val="accent6"/>
                </a:solidFill>
              </a:rPr>
              <a:t>_data   Segment</a:t>
            </a:r>
          </a:p>
          <a:p>
            <a:pPr marL="822960" lvl="1" indent="-457200" algn="just">
              <a:lnSpc>
                <a:spcPct val="150000"/>
              </a:lnSpc>
              <a:buNone/>
            </a:pPr>
            <a:r>
              <a:rPr lang="en-US" sz="2000" dirty="0">
                <a:solidFill>
                  <a:schemeClr val="accent6"/>
                </a:solidFill>
              </a:rPr>
              <a:t>			Name   db    100 dup</a:t>
            </a:r>
            <a:r>
              <a:rPr lang="en-US" sz="2000" dirty="0" smtClean="0">
                <a:solidFill>
                  <a:schemeClr val="accent6"/>
                </a:solidFill>
              </a:rPr>
              <a:t>(?)</a:t>
            </a:r>
          </a:p>
          <a:p>
            <a:pPr marL="822960" lvl="1" indent="-457200" algn="just">
              <a:lnSpc>
                <a:spcPct val="150000"/>
              </a:lnSpc>
              <a:buNone/>
            </a:pPr>
            <a:r>
              <a:rPr lang="en-US" sz="2000" dirty="0" smtClean="0">
                <a:solidFill>
                  <a:schemeClr val="accent6"/>
                </a:solidFill>
              </a:rPr>
              <a:t>			B           DW    50dup(?)</a:t>
            </a:r>
            <a:endParaRPr lang="en-US" sz="2000" dirty="0">
              <a:solidFill>
                <a:schemeClr val="accent6"/>
              </a:solidFill>
            </a:endParaRPr>
          </a:p>
          <a:p>
            <a:pPr marL="822960" lvl="1" indent="-457200" algn="just">
              <a:lnSpc>
                <a:spcPct val="150000"/>
              </a:lnSpc>
              <a:buNone/>
            </a:pPr>
            <a:r>
              <a:rPr lang="en-US" sz="2000" dirty="0">
                <a:solidFill>
                  <a:schemeClr val="accent6"/>
                </a:solidFill>
              </a:rPr>
              <a:t>	_data  End</a:t>
            </a:r>
          </a:p>
          <a:p>
            <a:pPr marL="822960" lvl="1" indent="-457200" algn="just">
              <a:lnSpc>
                <a:spcPct val="150000"/>
              </a:lnSpc>
              <a:buNone/>
            </a:pPr>
            <a:r>
              <a:rPr lang="en-US" sz="2000" dirty="0">
                <a:solidFill>
                  <a:schemeClr val="accent6"/>
                </a:solidFill>
              </a:rPr>
              <a:t>MOV     AX, LENGTH    </a:t>
            </a:r>
            <a:r>
              <a:rPr lang="en-US" sz="2000" dirty="0" smtClean="0">
                <a:solidFill>
                  <a:schemeClr val="accent6"/>
                </a:solidFill>
              </a:rPr>
              <a:t>Name     </a:t>
            </a:r>
            <a:r>
              <a:rPr lang="en-US" sz="2000" dirty="0">
                <a:solidFill>
                  <a:schemeClr val="accent6"/>
                </a:solidFill>
              </a:rPr>
              <a:t>; AX = 100   (byte array size</a:t>
            </a:r>
            <a:r>
              <a:rPr lang="en-US" sz="2000" dirty="0" smtClean="0">
                <a:solidFill>
                  <a:schemeClr val="accent6"/>
                </a:solidFill>
              </a:rPr>
              <a:t>)</a:t>
            </a:r>
          </a:p>
          <a:p>
            <a:pPr marL="822960" lvl="1" indent="-457200" algn="just">
              <a:lnSpc>
                <a:spcPct val="150000"/>
              </a:lnSpc>
              <a:buNone/>
            </a:pPr>
            <a:r>
              <a:rPr lang="en-US" sz="2000" dirty="0" smtClean="0">
                <a:solidFill>
                  <a:schemeClr val="accent6"/>
                </a:solidFill>
              </a:rPr>
              <a:t>MOV   BX , Length B	          : BX = 50</a:t>
            </a:r>
            <a:endParaRPr lang="en-US" sz="2000"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blinds(horizontal)">
                                      <p:cBhvr>
                                        <p:cTn id="50" dur="500"/>
                                        <p:tgtEl>
                                          <p:spTgt spid="3">
                                            <p:txEl>
                                              <p:pRg st="8" end="8"/>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blinds(horizontal)">
                                      <p:cBhvr>
                                        <p:cTn id="53" dur="500"/>
                                        <p:tgtEl>
                                          <p:spTgt spid="3">
                                            <p:txEl>
                                              <p:pRg st="9" end="9"/>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blinds(horizontal)">
                                      <p:cBhvr>
                                        <p:cTn id="56" dur="500"/>
                                        <p:tgtEl>
                                          <p:spTgt spid="3">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blinds(horizontal)">
                                      <p:cBhvr>
                                        <p:cTn id="61" dur="500"/>
                                        <p:tgtEl>
                                          <p:spTgt spid="3">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Effect transition="in" filter="blinds(horizontal)">
                                      <p:cBhvr>
                                        <p:cTn id="6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960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514350" indent="-514350" algn="just">
              <a:lnSpc>
                <a:spcPct val="150000"/>
              </a:lnSpc>
              <a:buAutoNum type="arabicPeriod" startAt="2"/>
            </a:pPr>
            <a:r>
              <a:rPr lang="en-US" sz="2800" b="1" dirty="0">
                <a:solidFill>
                  <a:srgbClr val="FF0000"/>
                </a:solidFill>
              </a:rPr>
              <a:t>SIZE</a:t>
            </a:r>
            <a:endParaRPr lang="en-US" sz="2000" b="1" dirty="0">
              <a:solidFill>
                <a:srgbClr val="FF0000"/>
              </a:solidFill>
            </a:endParaRPr>
          </a:p>
          <a:p>
            <a:pPr marL="822960" lvl="1" indent="-457200" algn="just">
              <a:lnSpc>
                <a:spcPct val="150000"/>
              </a:lnSpc>
              <a:buFont typeface="+mj-lt"/>
              <a:buAutoNum type="arabicPeriod"/>
            </a:pPr>
            <a:r>
              <a:rPr lang="en-US" sz="2000" dirty="0"/>
              <a:t>It is same as the LENGTH directive except that it returns the number of bytes allocated to the data item instead of number of elements in it.</a:t>
            </a:r>
          </a:p>
          <a:p>
            <a:pPr marL="822960" lvl="1" indent="-457200" algn="just">
              <a:lnSpc>
                <a:spcPct val="150000"/>
              </a:lnSpc>
              <a:buNone/>
            </a:pPr>
            <a:r>
              <a:rPr lang="en-US" sz="2000" dirty="0"/>
              <a:t>GENERAL FORM</a:t>
            </a:r>
          </a:p>
          <a:p>
            <a:pPr marL="822960" lvl="1" indent="-457200" algn="just">
              <a:lnSpc>
                <a:spcPct val="150000"/>
              </a:lnSpc>
              <a:buNone/>
            </a:pPr>
            <a:r>
              <a:rPr lang="en-US" sz="2000" dirty="0"/>
              <a:t>		</a:t>
            </a:r>
            <a:r>
              <a:rPr lang="en-US" sz="2000" b="1" dirty="0"/>
              <a:t>SIZE	</a:t>
            </a:r>
            <a:r>
              <a:rPr lang="en-US" sz="2000" b="1" dirty="0" err="1"/>
              <a:t>VariableName</a:t>
            </a:r>
            <a:endParaRPr lang="en-US" sz="2000" b="1" dirty="0"/>
          </a:p>
          <a:p>
            <a:pPr marL="822960" lvl="1" indent="-457200" algn="just">
              <a:lnSpc>
                <a:spcPct val="150000"/>
              </a:lnSpc>
              <a:buNone/>
            </a:pPr>
            <a:r>
              <a:rPr lang="en-US" sz="2000" dirty="0"/>
              <a:t>Examples:</a:t>
            </a:r>
          </a:p>
          <a:p>
            <a:pPr marL="822960" lvl="1" indent="-457200" algn="just">
              <a:lnSpc>
                <a:spcPct val="150000"/>
              </a:lnSpc>
              <a:buNone/>
            </a:pPr>
            <a:r>
              <a:rPr lang="en-US" sz="2000" dirty="0"/>
              <a:t>	</a:t>
            </a:r>
            <a:r>
              <a:rPr lang="en-US" sz="2000" dirty="0">
                <a:solidFill>
                  <a:schemeClr val="accent6"/>
                </a:solidFill>
              </a:rPr>
              <a:t>_data   Segment</a:t>
            </a:r>
          </a:p>
          <a:p>
            <a:pPr marL="822960" lvl="1" indent="-457200" algn="just">
              <a:lnSpc>
                <a:spcPct val="150000"/>
              </a:lnSpc>
              <a:buNone/>
            </a:pPr>
            <a:r>
              <a:rPr lang="en-US" sz="2000" dirty="0">
                <a:solidFill>
                  <a:schemeClr val="accent6"/>
                </a:solidFill>
              </a:rPr>
              <a:t>			Name   db    100 dup(?)</a:t>
            </a:r>
          </a:p>
          <a:p>
            <a:pPr marL="822960" lvl="1" indent="-457200" algn="just">
              <a:lnSpc>
                <a:spcPct val="150000"/>
              </a:lnSpc>
              <a:buNone/>
            </a:pPr>
            <a:r>
              <a:rPr lang="en-US" sz="2000" dirty="0">
                <a:solidFill>
                  <a:schemeClr val="accent6"/>
                </a:solidFill>
              </a:rPr>
              <a:t>	_data  End</a:t>
            </a:r>
          </a:p>
          <a:p>
            <a:pPr marL="822960" lvl="1" indent="-457200" algn="just">
              <a:lnSpc>
                <a:spcPct val="150000"/>
              </a:lnSpc>
              <a:buNone/>
            </a:pPr>
            <a:r>
              <a:rPr lang="en-US" sz="2000" dirty="0">
                <a:solidFill>
                  <a:schemeClr val="accent6"/>
                </a:solidFill>
              </a:rPr>
              <a:t>MOV     AX, SIZE   NAME       ; AX = 100   number of bytes allocated to name</a:t>
            </a:r>
          </a:p>
          <a:p>
            <a:pPr marL="514350" indent="-514350" algn="just">
              <a:lnSpc>
                <a:spcPct val="150000"/>
              </a:lnSpc>
              <a:buNone/>
            </a:pPr>
            <a:endParaRPr lang="en-US" sz="2800" dirty="0">
              <a:solidFill>
                <a:srgbClr val="FF0000"/>
              </a:solidFill>
            </a:endParaRPr>
          </a:p>
          <a:p>
            <a:pPr marL="514350" indent="-514350" algn="just">
              <a:lnSpc>
                <a:spcPct val="150000"/>
              </a:lnSpc>
              <a:buNone/>
            </a:pPr>
            <a:r>
              <a:rPr lang="en-US" sz="2000"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linds(horizont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linds(horizontal)">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77000"/>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marL="514350" indent="-514350">
              <a:buAutoNum type="arabicPeriod" startAt="3"/>
            </a:pPr>
            <a:r>
              <a:rPr lang="en-US" sz="5000" b="1" dirty="0">
                <a:solidFill>
                  <a:srgbClr val="FF0000"/>
                </a:solidFill>
              </a:rPr>
              <a:t>OFFSET</a:t>
            </a:r>
          </a:p>
          <a:p>
            <a:pPr marL="514350" indent="-514350" algn="just">
              <a:lnSpc>
                <a:spcPct val="170000"/>
              </a:lnSpc>
              <a:spcBef>
                <a:spcPts val="0"/>
              </a:spcBef>
              <a:buFont typeface="+mj-lt"/>
              <a:buAutoNum type="arabicPeriod"/>
            </a:pPr>
            <a:r>
              <a:rPr lang="en-US" sz="4200" dirty="0"/>
              <a:t>The directive OFFSET informs the assembler to determine the displacement of the specified variable with respect to the base of the segment. </a:t>
            </a:r>
          </a:p>
          <a:p>
            <a:pPr marL="514350" indent="-514350" algn="just">
              <a:lnSpc>
                <a:spcPct val="170000"/>
              </a:lnSpc>
              <a:spcBef>
                <a:spcPts val="0"/>
              </a:spcBef>
              <a:buFont typeface="+mj-lt"/>
              <a:buAutoNum type="arabicPeriod"/>
            </a:pPr>
            <a:r>
              <a:rPr lang="en-US" sz="4200" dirty="0"/>
              <a:t>It is usually used to load the offset of a variable into the register. Using this offset value, a variable can be referenced using indexed addressing modes. </a:t>
            </a:r>
          </a:p>
          <a:p>
            <a:pPr marL="514350" indent="-514350" algn="just">
              <a:lnSpc>
                <a:spcPct val="170000"/>
              </a:lnSpc>
              <a:spcBef>
                <a:spcPts val="0"/>
              </a:spcBef>
              <a:buNone/>
            </a:pPr>
            <a:r>
              <a:rPr lang="en-US" sz="4200" b="1" dirty="0"/>
              <a:t>GENARAL FORM</a:t>
            </a:r>
          </a:p>
          <a:p>
            <a:pPr marL="514350" indent="-514350" algn="just">
              <a:lnSpc>
                <a:spcPct val="170000"/>
              </a:lnSpc>
              <a:spcBef>
                <a:spcPts val="0"/>
              </a:spcBef>
              <a:buNone/>
            </a:pPr>
            <a:r>
              <a:rPr lang="en-US" sz="4200" dirty="0"/>
              <a:t>	</a:t>
            </a:r>
            <a:r>
              <a:rPr lang="en-US" sz="4200" b="1" dirty="0"/>
              <a:t>OFFSET </a:t>
            </a:r>
            <a:r>
              <a:rPr lang="en-US" sz="4200" b="1" dirty="0" err="1"/>
              <a:t>VariableName</a:t>
            </a:r>
            <a:endParaRPr lang="en-US" sz="4200" b="1" dirty="0"/>
          </a:p>
          <a:p>
            <a:pPr marL="514350" indent="-514350" algn="just">
              <a:lnSpc>
                <a:spcPct val="170000"/>
              </a:lnSpc>
              <a:spcBef>
                <a:spcPts val="0"/>
              </a:spcBef>
              <a:buNone/>
            </a:pPr>
            <a:r>
              <a:rPr lang="en-US" sz="4200" b="1" dirty="0"/>
              <a:t>Example</a:t>
            </a:r>
            <a:r>
              <a:rPr lang="en-US" sz="4200" dirty="0"/>
              <a:t>:</a:t>
            </a:r>
          </a:p>
          <a:p>
            <a:pPr marL="822960" lvl="1" indent="-457200" algn="just">
              <a:lnSpc>
                <a:spcPct val="170000"/>
              </a:lnSpc>
              <a:spcBef>
                <a:spcPts val="0"/>
              </a:spcBef>
              <a:buNone/>
            </a:pPr>
            <a:r>
              <a:rPr lang="en-US" sz="4200" dirty="0"/>
              <a:t>	</a:t>
            </a:r>
            <a:r>
              <a:rPr lang="en-US" sz="4200" dirty="0">
                <a:solidFill>
                  <a:schemeClr val="accent6"/>
                </a:solidFill>
              </a:rPr>
              <a:t> _data   Segment</a:t>
            </a:r>
          </a:p>
          <a:p>
            <a:pPr marL="822960" lvl="1" indent="-457200" algn="just">
              <a:lnSpc>
                <a:spcPct val="170000"/>
              </a:lnSpc>
              <a:spcBef>
                <a:spcPts val="0"/>
              </a:spcBef>
              <a:buNone/>
            </a:pPr>
            <a:r>
              <a:rPr lang="en-US" sz="4200" dirty="0">
                <a:solidFill>
                  <a:schemeClr val="accent6"/>
                </a:solidFill>
              </a:rPr>
              <a:t>			Name   db    ‘Hello world’</a:t>
            </a:r>
          </a:p>
          <a:p>
            <a:pPr marL="822960" lvl="1" indent="-457200" algn="just">
              <a:lnSpc>
                <a:spcPct val="170000"/>
              </a:lnSpc>
              <a:spcBef>
                <a:spcPts val="0"/>
              </a:spcBef>
              <a:buNone/>
            </a:pPr>
            <a:r>
              <a:rPr lang="en-US" sz="4200" dirty="0">
                <a:solidFill>
                  <a:schemeClr val="accent6"/>
                </a:solidFill>
              </a:rPr>
              <a:t>			A          </a:t>
            </a:r>
            <a:r>
              <a:rPr lang="en-US" sz="4200" dirty="0" err="1">
                <a:solidFill>
                  <a:schemeClr val="accent6"/>
                </a:solidFill>
              </a:rPr>
              <a:t>dw</a:t>
            </a:r>
            <a:r>
              <a:rPr lang="en-US" sz="4200" dirty="0">
                <a:solidFill>
                  <a:schemeClr val="accent6"/>
                </a:solidFill>
              </a:rPr>
              <a:t>   50  dup (?)</a:t>
            </a:r>
          </a:p>
          <a:p>
            <a:pPr marL="822960" lvl="1" indent="-457200" algn="just">
              <a:lnSpc>
                <a:spcPct val="170000"/>
              </a:lnSpc>
              <a:spcBef>
                <a:spcPts val="0"/>
              </a:spcBef>
              <a:buNone/>
            </a:pPr>
            <a:r>
              <a:rPr lang="en-US" sz="4200" dirty="0">
                <a:solidFill>
                  <a:schemeClr val="accent6"/>
                </a:solidFill>
              </a:rPr>
              <a:t>	_data  End</a:t>
            </a:r>
          </a:p>
          <a:p>
            <a:pPr marL="822960" lvl="1" indent="-457200" algn="just">
              <a:lnSpc>
                <a:spcPct val="170000"/>
              </a:lnSpc>
              <a:spcBef>
                <a:spcPts val="0"/>
              </a:spcBef>
              <a:buNone/>
            </a:pPr>
            <a:r>
              <a:rPr lang="en-US" sz="4200" dirty="0">
                <a:solidFill>
                  <a:schemeClr val="accent6"/>
                </a:solidFill>
              </a:rPr>
              <a:t>MOV     DX,    OFFSET    Name </a:t>
            </a:r>
          </a:p>
          <a:p>
            <a:pPr marL="822960" lvl="1" indent="-457200" algn="just">
              <a:lnSpc>
                <a:spcPct val="170000"/>
              </a:lnSpc>
              <a:spcBef>
                <a:spcPts val="0"/>
              </a:spcBef>
              <a:buNone/>
            </a:pPr>
            <a:r>
              <a:rPr lang="en-US" sz="4200" dirty="0">
                <a:solidFill>
                  <a:schemeClr val="accent6"/>
                </a:solidFill>
              </a:rPr>
              <a:t>MOV     SI,       OFFSET   A</a:t>
            </a:r>
          </a:p>
          <a:p>
            <a:pPr marL="822960" lvl="1" indent="-457200" algn="just">
              <a:lnSpc>
                <a:spcPct val="170000"/>
              </a:lnSpc>
              <a:spcBef>
                <a:spcPts val="0"/>
              </a:spcBef>
              <a:buNone/>
            </a:pPr>
            <a:r>
              <a:rPr lang="en-US" sz="4200" dirty="0">
                <a:solidFill>
                  <a:schemeClr val="accent6"/>
                </a:solidFill>
              </a:rPr>
              <a:t>MOV      AX ,    [SI]</a:t>
            </a:r>
            <a:endParaRPr lang="en-US" sz="4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linds(horizontal)">
                                      <p:cBhvr>
                                        <p:cTn id="43" dur="500"/>
                                        <p:tgtEl>
                                          <p:spTgt spid="3">
                                            <p:txEl>
                                              <p:pRg st="8" end="8"/>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blinds(horizontal)">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linds(horizontal)">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blinds(horizontal)">
                                      <p:cBhvr>
                                        <p:cTn id="56" dur="500"/>
                                        <p:tgtEl>
                                          <p:spTgt spid="3">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blinds(horizontal)">
                                      <p:cBhvr>
                                        <p:cTn id="6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sz="2800" b="1" dirty="0">
                <a:solidFill>
                  <a:srgbClr val="FF0000"/>
                </a:solidFill>
              </a:rPr>
              <a:t>4. SEG: Segment </a:t>
            </a:r>
            <a:br>
              <a:rPr lang="en-US" sz="2800" b="1" dirty="0">
                <a:solidFill>
                  <a:srgbClr val="FF0000"/>
                </a:solidFill>
              </a:rPr>
            </a:br>
            <a:endParaRPr lang="en-US" sz="2800" b="1" dirty="0">
              <a:solidFill>
                <a:srgbClr val="FF0000"/>
              </a:solidFill>
            </a:endParaRPr>
          </a:p>
        </p:txBody>
      </p:sp>
      <p:sp>
        <p:nvSpPr>
          <p:cNvPr id="3" name="Content Placeholder 2"/>
          <p:cNvSpPr>
            <a:spLocks noGrp="1"/>
          </p:cNvSpPr>
          <p:nvPr>
            <p:ph idx="1"/>
          </p:nvPr>
        </p:nvSpPr>
        <p:spPr>
          <a:xfrm>
            <a:off x="457200" y="914400"/>
            <a:ext cx="8229600" cy="5410200"/>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pPr>
            <a:r>
              <a:rPr lang="en-US" sz="2000" dirty="0"/>
              <a:t>The directive SEG is used to determine the segment in which the specified data item is defined.</a:t>
            </a:r>
          </a:p>
          <a:p>
            <a:pPr algn="just">
              <a:lnSpc>
                <a:spcPct val="150000"/>
              </a:lnSpc>
              <a:buNone/>
            </a:pPr>
            <a:r>
              <a:rPr lang="en-US" sz="2000" b="1" dirty="0"/>
              <a:t>GENERAL   FORM</a:t>
            </a:r>
          </a:p>
          <a:p>
            <a:pPr algn="just">
              <a:lnSpc>
                <a:spcPct val="150000"/>
              </a:lnSpc>
              <a:buNone/>
            </a:pPr>
            <a:r>
              <a:rPr lang="en-US" sz="2000" dirty="0"/>
              <a:t>		</a:t>
            </a:r>
            <a:r>
              <a:rPr lang="en-US" sz="2000" b="1" dirty="0"/>
              <a:t>SEG     </a:t>
            </a:r>
            <a:r>
              <a:rPr lang="en-US" sz="2000" b="1" dirty="0" err="1"/>
              <a:t>VariableName</a:t>
            </a:r>
            <a:endParaRPr lang="en-US" sz="2000" b="1" dirty="0"/>
          </a:p>
          <a:p>
            <a:pPr algn="just">
              <a:lnSpc>
                <a:spcPct val="150000"/>
              </a:lnSpc>
              <a:buNone/>
            </a:pPr>
            <a:r>
              <a:rPr lang="en-US" sz="2000" b="1" dirty="0"/>
              <a:t>Example:</a:t>
            </a:r>
          </a:p>
          <a:p>
            <a:pPr marL="822960" lvl="1" indent="-457200" algn="just">
              <a:lnSpc>
                <a:spcPct val="150000"/>
              </a:lnSpc>
              <a:spcBef>
                <a:spcPts val="0"/>
              </a:spcBef>
              <a:buNone/>
            </a:pPr>
            <a:r>
              <a:rPr lang="en-US" sz="2000" dirty="0" smtClean="0">
                <a:solidFill>
                  <a:schemeClr val="accent6"/>
                </a:solidFill>
              </a:rPr>
              <a:t>	 </a:t>
            </a:r>
            <a:r>
              <a:rPr lang="en-US" sz="2000" dirty="0">
                <a:solidFill>
                  <a:schemeClr val="accent6"/>
                </a:solidFill>
              </a:rPr>
              <a:t>_data   Segment</a:t>
            </a:r>
          </a:p>
          <a:p>
            <a:pPr marL="822960" lvl="1" indent="-457200" algn="just">
              <a:lnSpc>
                <a:spcPct val="150000"/>
              </a:lnSpc>
              <a:spcBef>
                <a:spcPts val="0"/>
              </a:spcBef>
              <a:buNone/>
            </a:pPr>
            <a:r>
              <a:rPr lang="en-US" sz="2000" dirty="0">
                <a:solidFill>
                  <a:schemeClr val="accent6"/>
                </a:solidFill>
              </a:rPr>
              <a:t>			Name   db    ‘Hello world’</a:t>
            </a:r>
          </a:p>
          <a:p>
            <a:pPr marL="822960" lvl="1" indent="-457200" algn="just">
              <a:lnSpc>
                <a:spcPct val="150000"/>
              </a:lnSpc>
              <a:spcBef>
                <a:spcPts val="0"/>
              </a:spcBef>
              <a:buNone/>
            </a:pPr>
            <a:r>
              <a:rPr lang="en-US" sz="2000" dirty="0">
                <a:solidFill>
                  <a:schemeClr val="accent6"/>
                </a:solidFill>
              </a:rPr>
              <a:t>			A          </a:t>
            </a:r>
            <a:r>
              <a:rPr lang="en-US" sz="2000" dirty="0" err="1">
                <a:solidFill>
                  <a:schemeClr val="accent6"/>
                </a:solidFill>
              </a:rPr>
              <a:t>dw</a:t>
            </a:r>
            <a:r>
              <a:rPr lang="en-US" sz="2000" dirty="0">
                <a:solidFill>
                  <a:schemeClr val="accent6"/>
                </a:solidFill>
              </a:rPr>
              <a:t>   50  dup (?)</a:t>
            </a:r>
          </a:p>
          <a:p>
            <a:pPr marL="822960" lvl="1" indent="-457200" algn="just">
              <a:lnSpc>
                <a:spcPct val="150000"/>
              </a:lnSpc>
              <a:spcBef>
                <a:spcPts val="0"/>
              </a:spcBef>
              <a:buNone/>
            </a:pPr>
            <a:r>
              <a:rPr lang="en-US" sz="2000" dirty="0">
                <a:solidFill>
                  <a:schemeClr val="accent6"/>
                </a:solidFill>
              </a:rPr>
              <a:t>	_data  End</a:t>
            </a:r>
          </a:p>
          <a:p>
            <a:pPr marL="822960" lvl="1" indent="-457200" algn="just">
              <a:lnSpc>
                <a:spcPct val="150000"/>
              </a:lnSpc>
              <a:spcBef>
                <a:spcPts val="0"/>
              </a:spcBef>
              <a:buNone/>
            </a:pPr>
            <a:r>
              <a:rPr lang="en-US" sz="2000" dirty="0">
                <a:solidFill>
                  <a:schemeClr val="accent6"/>
                </a:solidFill>
              </a:rPr>
              <a:t>MOV     DX,    SEG    Name </a:t>
            </a:r>
          </a:p>
          <a:p>
            <a:pPr marL="822960" lvl="1" indent="-457200" algn="just">
              <a:lnSpc>
                <a:spcPct val="150000"/>
              </a:lnSpc>
              <a:spcBef>
                <a:spcPts val="0"/>
              </a:spcBef>
              <a:buNone/>
            </a:pPr>
            <a:r>
              <a:rPr lang="en-US" sz="2000" dirty="0">
                <a:solidFill>
                  <a:schemeClr val="accent6"/>
                </a:solidFill>
              </a:rPr>
              <a:t>MOV     SI,       SEG   A</a:t>
            </a:r>
          </a:p>
          <a:p>
            <a:pPr algn="just">
              <a:lnSpc>
                <a:spcPct val="150000"/>
              </a:lnSpc>
              <a:buNone/>
            </a:pPr>
            <a:endParaRPr lang="en-US" sz="2000" dirty="0"/>
          </a:p>
          <a:p>
            <a:pPr algn="just">
              <a:lnSpc>
                <a:spcPct val="150000"/>
              </a:lnSpc>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linds(horizontal)">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linds(horizontal)">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linds(horizontal)">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794" y="304800"/>
            <a:ext cx="6681806" cy="762000"/>
          </a:xfrm>
        </p:spPr>
        <p:txBody>
          <a:bodyPr>
            <a:normAutofit fontScale="90000"/>
          </a:bodyPr>
          <a:lstStyle/>
          <a:p>
            <a:r>
              <a:rPr lang="en-US" sz="2800" b="1" dirty="0">
                <a:solidFill>
                  <a:srgbClr val="FF0000"/>
                </a:solidFill>
              </a:rPr>
              <a:t>5. TYPE: </a:t>
            </a:r>
            <a:br>
              <a:rPr lang="en-US" sz="2800" b="1" dirty="0">
                <a:solidFill>
                  <a:srgbClr val="FF0000"/>
                </a:solidFill>
              </a:rPr>
            </a:br>
            <a:endParaRPr lang="en-US" sz="2800" b="1" dirty="0">
              <a:solidFill>
                <a:srgbClr val="FF0000"/>
              </a:solidFill>
            </a:endParaRPr>
          </a:p>
        </p:txBody>
      </p:sp>
      <p:sp>
        <p:nvSpPr>
          <p:cNvPr id="3" name="Content Placeholder 2"/>
          <p:cNvSpPr>
            <a:spLocks noGrp="1"/>
          </p:cNvSpPr>
          <p:nvPr>
            <p:ph idx="1"/>
          </p:nvPr>
        </p:nvSpPr>
        <p:spPr>
          <a:xfrm>
            <a:off x="457200" y="838200"/>
            <a:ext cx="8382000" cy="5715000"/>
          </a:xfrm>
        </p:spPr>
        <p:style>
          <a:lnRef idx="2">
            <a:schemeClr val="accent1"/>
          </a:lnRef>
          <a:fillRef idx="1">
            <a:schemeClr val="lt1"/>
          </a:fillRef>
          <a:effectRef idx="0">
            <a:schemeClr val="accent1"/>
          </a:effectRef>
          <a:fontRef idx="minor">
            <a:schemeClr val="dk1"/>
          </a:fontRef>
        </p:style>
        <p:txBody>
          <a:bodyPr>
            <a:normAutofit fontScale="92500"/>
          </a:bodyPr>
          <a:lstStyle/>
          <a:p>
            <a:pPr algn="just">
              <a:lnSpc>
                <a:spcPct val="150000"/>
              </a:lnSpc>
              <a:buNone/>
            </a:pPr>
            <a:r>
              <a:rPr lang="en-US" sz="2000" dirty="0"/>
              <a:t>		The directive TYPE is used to determine the type of the data item. It determines the number of bytes allocated to the data type. Assembler allocates one byte to DB, two bytes to DW, and four bytes to DD type variable definition. </a:t>
            </a:r>
          </a:p>
          <a:p>
            <a:pPr algn="just">
              <a:lnSpc>
                <a:spcPct val="150000"/>
              </a:lnSpc>
              <a:buNone/>
            </a:pPr>
            <a:r>
              <a:rPr lang="en-US" sz="2000" b="1" dirty="0"/>
              <a:t>GENERAL   FORM</a:t>
            </a:r>
          </a:p>
          <a:p>
            <a:pPr algn="just">
              <a:lnSpc>
                <a:spcPct val="150000"/>
              </a:lnSpc>
              <a:buNone/>
            </a:pPr>
            <a:r>
              <a:rPr lang="en-US" sz="2000" dirty="0"/>
              <a:t>		</a:t>
            </a:r>
            <a:r>
              <a:rPr lang="en-US" sz="2000" b="1" dirty="0"/>
              <a:t>TYPE     </a:t>
            </a:r>
            <a:r>
              <a:rPr lang="en-US" sz="2000" b="1" dirty="0" err="1"/>
              <a:t>VariableName</a:t>
            </a:r>
            <a:endParaRPr lang="en-US" sz="2000" b="1" dirty="0"/>
          </a:p>
          <a:p>
            <a:pPr algn="just">
              <a:lnSpc>
                <a:spcPct val="150000"/>
              </a:lnSpc>
              <a:buNone/>
            </a:pPr>
            <a:r>
              <a:rPr lang="en-US" sz="2000" b="1" dirty="0"/>
              <a:t>Example</a:t>
            </a:r>
            <a:r>
              <a:rPr lang="en-US" sz="2000" dirty="0"/>
              <a:t>:</a:t>
            </a:r>
          </a:p>
          <a:p>
            <a:pPr marL="822960" lvl="1" indent="-457200" algn="just">
              <a:lnSpc>
                <a:spcPct val="150000"/>
              </a:lnSpc>
              <a:spcBef>
                <a:spcPts val="0"/>
              </a:spcBef>
              <a:buNone/>
            </a:pPr>
            <a:r>
              <a:rPr lang="en-US" sz="2000" dirty="0" smtClean="0">
                <a:solidFill>
                  <a:schemeClr val="accent6"/>
                </a:solidFill>
              </a:rPr>
              <a:t> _data   Segment</a:t>
            </a:r>
          </a:p>
          <a:p>
            <a:pPr marL="822960" lvl="1" indent="-457200" algn="just">
              <a:lnSpc>
                <a:spcPct val="150000"/>
              </a:lnSpc>
              <a:spcBef>
                <a:spcPts val="0"/>
              </a:spcBef>
              <a:buNone/>
            </a:pPr>
            <a:r>
              <a:rPr lang="en-US" sz="2000" dirty="0">
                <a:solidFill>
                  <a:schemeClr val="accent6"/>
                </a:solidFill>
              </a:rPr>
              <a:t>			CHAR   db    ‘Hello world’</a:t>
            </a:r>
          </a:p>
          <a:p>
            <a:pPr marL="822960" lvl="1" indent="-457200" algn="just">
              <a:lnSpc>
                <a:spcPct val="150000"/>
              </a:lnSpc>
              <a:spcBef>
                <a:spcPts val="0"/>
              </a:spcBef>
              <a:buNone/>
            </a:pPr>
            <a:r>
              <a:rPr lang="en-US" sz="2000" dirty="0">
                <a:solidFill>
                  <a:schemeClr val="accent6"/>
                </a:solidFill>
              </a:rPr>
              <a:t>			AMOUNT          </a:t>
            </a:r>
            <a:r>
              <a:rPr lang="en-US" sz="2000" dirty="0" err="1">
                <a:solidFill>
                  <a:schemeClr val="accent6"/>
                </a:solidFill>
              </a:rPr>
              <a:t>dw</a:t>
            </a:r>
            <a:r>
              <a:rPr lang="en-US" sz="2000" dirty="0">
                <a:solidFill>
                  <a:schemeClr val="accent6"/>
                </a:solidFill>
              </a:rPr>
              <a:t>   50  dup (?)</a:t>
            </a:r>
          </a:p>
          <a:p>
            <a:pPr marL="822960" lvl="1" indent="-457200" algn="just">
              <a:lnSpc>
                <a:spcPct val="150000"/>
              </a:lnSpc>
              <a:spcBef>
                <a:spcPts val="0"/>
              </a:spcBef>
              <a:buNone/>
            </a:pPr>
            <a:r>
              <a:rPr lang="en-US" sz="2000" dirty="0" smtClean="0">
                <a:solidFill>
                  <a:schemeClr val="accent6"/>
                </a:solidFill>
              </a:rPr>
              <a:t>	_data  End</a:t>
            </a:r>
          </a:p>
          <a:p>
            <a:pPr marL="822960" lvl="1" indent="-457200" algn="just">
              <a:lnSpc>
                <a:spcPct val="150000"/>
              </a:lnSpc>
              <a:spcBef>
                <a:spcPts val="0"/>
              </a:spcBef>
              <a:buNone/>
            </a:pPr>
            <a:r>
              <a:rPr lang="en-US" sz="2000" dirty="0" smtClean="0">
                <a:solidFill>
                  <a:schemeClr val="accent6"/>
                </a:solidFill>
              </a:rPr>
              <a:t>ADD      </a:t>
            </a:r>
            <a:r>
              <a:rPr lang="en-US" sz="2000" dirty="0">
                <a:solidFill>
                  <a:schemeClr val="accent6"/>
                </a:solidFill>
              </a:rPr>
              <a:t>BX ,   TYPE </a:t>
            </a:r>
            <a:r>
              <a:rPr lang="en-US" sz="2000" dirty="0" smtClean="0">
                <a:solidFill>
                  <a:schemeClr val="accent6"/>
                </a:solidFill>
              </a:rPr>
              <a:t>CHAR		; BX</a:t>
            </a:r>
            <a:r>
              <a:rPr lang="en-US" sz="2000" dirty="0" smtClean="0">
                <a:solidFill>
                  <a:schemeClr val="accent6"/>
                </a:solidFill>
                <a:sym typeface="Wingdings" pitchFamily="2" charset="2"/>
              </a:rPr>
              <a:t>BX+1</a:t>
            </a:r>
            <a:endParaRPr lang="en-US" sz="2000" dirty="0">
              <a:solidFill>
                <a:schemeClr val="accent6"/>
              </a:solidFill>
            </a:endParaRPr>
          </a:p>
          <a:p>
            <a:pPr marL="822960" lvl="1" indent="-457200" algn="just">
              <a:lnSpc>
                <a:spcPct val="150000"/>
              </a:lnSpc>
              <a:spcBef>
                <a:spcPts val="0"/>
              </a:spcBef>
              <a:buNone/>
            </a:pPr>
            <a:r>
              <a:rPr lang="en-US" sz="2000" dirty="0">
                <a:solidFill>
                  <a:schemeClr val="accent6"/>
                </a:solidFill>
              </a:rPr>
              <a:t>ADD      BX ,  TYPE  </a:t>
            </a:r>
            <a:r>
              <a:rPr lang="en-US" sz="2000" dirty="0" smtClean="0">
                <a:solidFill>
                  <a:schemeClr val="accent6"/>
                </a:solidFill>
              </a:rPr>
              <a:t>AMOUNT		; BX</a:t>
            </a:r>
            <a:r>
              <a:rPr lang="en-US" sz="2000" dirty="0" smtClean="0">
                <a:solidFill>
                  <a:schemeClr val="accent6"/>
                </a:solidFill>
                <a:sym typeface="Wingdings" pitchFamily="2" charset="2"/>
              </a:rPr>
              <a:t>BX+4</a:t>
            </a:r>
            <a:endParaRPr lang="en-US" sz="2000" dirty="0">
              <a:solidFill>
                <a:schemeClr val="accent6"/>
              </a:solidFill>
            </a:endParaRPr>
          </a:p>
          <a:p>
            <a:pPr algn="just">
              <a:lnSpc>
                <a:spcPct val="150000"/>
              </a:lnSpc>
              <a:buNone/>
            </a:pPr>
            <a:endParaRPr lang="en-US" sz="2000" dirty="0"/>
          </a:p>
          <a:p>
            <a:pPr algn="just">
              <a:lnSpc>
                <a:spcPct val="150000"/>
              </a:lnSpc>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linds(horizontal)">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linds(horizontal)">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linds(horizontal)">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1312"/>
          </a:xfrm>
        </p:spPr>
        <p:txBody>
          <a:bodyPr>
            <a:normAutofit fontScale="90000"/>
          </a:bodyPr>
          <a:lstStyle/>
          <a:p>
            <a:pPr algn="ctr"/>
            <a:r>
              <a:rPr lang="en-US" sz="3600" b="1" dirty="0">
                <a:solidFill>
                  <a:srgbClr val="FF0000"/>
                </a:solidFill>
              </a:rPr>
              <a:t>Procedure Definition directives</a:t>
            </a:r>
          </a:p>
        </p:txBody>
      </p:sp>
      <p:sp>
        <p:nvSpPr>
          <p:cNvPr id="3" name="Content Placeholder 2"/>
          <p:cNvSpPr>
            <a:spLocks noGrp="1"/>
          </p:cNvSpPr>
          <p:nvPr>
            <p:ph idx="1"/>
          </p:nvPr>
        </p:nvSpPr>
        <p:spPr>
          <a:xfrm>
            <a:off x="457200" y="1066800"/>
            <a:ext cx="8382000" cy="54864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lnSpc>
                <a:spcPct val="150000"/>
              </a:lnSpc>
              <a:buNone/>
            </a:pPr>
            <a:r>
              <a:rPr lang="en-US" sz="2000" dirty="0"/>
              <a:t>		Procedure definition directives used to define subroutines. Like  PROC  and ENDP.</a:t>
            </a:r>
          </a:p>
          <a:p>
            <a:pPr marL="457200" indent="-457200" algn="just">
              <a:lnSpc>
                <a:spcPct val="150000"/>
              </a:lnSpc>
              <a:buAutoNum type="arabicPeriod"/>
            </a:pPr>
            <a:r>
              <a:rPr lang="en-US" sz="2000" b="1" dirty="0">
                <a:solidFill>
                  <a:srgbClr val="FF0000"/>
                </a:solidFill>
              </a:rPr>
              <a:t>PROC : PROCEDURE</a:t>
            </a:r>
          </a:p>
          <a:p>
            <a:pPr marL="457200" indent="-457200" algn="just">
              <a:lnSpc>
                <a:spcPct val="150000"/>
              </a:lnSpc>
              <a:buNone/>
            </a:pPr>
            <a:r>
              <a:rPr lang="en-US" sz="2000" dirty="0"/>
              <a:t>		The directive PROC indicates the beginning of a procedure. The directive PROC follows the name of a procedure. The term NEAR or FAR follows the PROC indicating the type of a procedure. If this term is discarded, then the assembler assumes NEAR as the type </a:t>
            </a:r>
            <a:r>
              <a:rPr lang="en-US" sz="2000" dirty="0" err="1" smtClean="0"/>
              <a:t>specifier</a:t>
            </a:r>
            <a:r>
              <a:rPr lang="en-US" sz="2000" dirty="0" smtClean="0"/>
              <a:t>. </a:t>
            </a:r>
            <a:r>
              <a:rPr lang="en-US" sz="2000" dirty="0"/>
              <a:t>The directive PROC is used with the directive ENDP to enclose the procedure code. </a:t>
            </a:r>
          </a:p>
          <a:p>
            <a:pPr algn="just">
              <a:lnSpc>
                <a:spcPct val="150000"/>
              </a:lnSpc>
              <a:buNone/>
            </a:pPr>
            <a:r>
              <a:rPr lang="en-US" sz="2000" b="1" dirty="0"/>
              <a:t>GENERAL   FORM</a:t>
            </a:r>
          </a:p>
          <a:p>
            <a:pPr algn="just">
              <a:lnSpc>
                <a:spcPct val="150000"/>
              </a:lnSpc>
              <a:buNone/>
            </a:pPr>
            <a:r>
              <a:rPr lang="en-US" sz="2000" dirty="0"/>
              <a:t>	</a:t>
            </a:r>
            <a:r>
              <a:rPr lang="en-US" sz="2000" b="1" dirty="0"/>
              <a:t>     </a:t>
            </a:r>
            <a:r>
              <a:rPr lang="en-US" sz="2000" b="1" dirty="0" err="1"/>
              <a:t>ProcedureName</a:t>
            </a:r>
            <a:r>
              <a:rPr lang="en-US" sz="2000" b="1" dirty="0"/>
              <a:t>    PROC     [NEAR/FAR]</a:t>
            </a:r>
          </a:p>
          <a:p>
            <a:pPr algn="just">
              <a:lnSpc>
                <a:spcPct val="150000"/>
              </a:lnSpc>
              <a:buNone/>
            </a:pPr>
            <a:r>
              <a:rPr lang="en-US" sz="2000" dirty="0"/>
              <a:t>Example:</a:t>
            </a:r>
          </a:p>
          <a:p>
            <a:pPr marL="822960" lvl="1" indent="-457200" algn="just">
              <a:lnSpc>
                <a:spcPct val="150000"/>
              </a:lnSpc>
              <a:spcBef>
                <a:spcPts val="0"/>
              </a:spcBef>
              <a:buNone/>
            </a:pPr>
            <a:r>
              <a:rPr lang="en-US" sz="2000" dirty="0">
                <a:solidFill>
                  <a:schemeClr val="accent6"/>
                </a:solidFill>
              </a:rPr>
              <a:t> HEXA       PROC    NEAR</a:t>
            </a:r>
          </a:p>
          <a:p>
            <a:pPr marL="822960" lvl="1" indent="-457200" algn="just">
              <a:lnSpc>
                <a:spcPct val="150000"/>
              </a:lnSpc>
              <a:spcBef>
                <a:spcPts val="0"/>
              </a:spcBef>
              <a:buNone/>
            </a:pPr>
            <a:r>
              <a:rPr lang="en-US" sz="2000" dirty="0">
                <a:solidFill>
                  <a:schemeClr val="accent6"/>
                </a:solidFill>
              </a:rPr>
              <a:t>FACT         PROC    FAR</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blinds(horizontal)">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38912"/>
          </a:xfrm>
        </p:spPr>
        <p:txBody>
          <a:bodyPr>
            <a:normAutofit fontScale="90000"/>
          </a:bodyPr>
          <a:lstStyle/>
          <a:p>
            <a:r>
              <a:rPr lang="en-US" sz="3200" dirty="0">
                <a:solidFill>
                  <a:srgbClr val="FF0000"/>
                </a:solidFill>
              </a:rPr>
              <a:t>ENDP: End of Procedure </a:t>
            </a:r>
          </a:p>
        </p:txBody>
      </p:sp>
      <p:sp>
        <p:nvSpPr>
          <p:cNvPr id="3" name="Content Placeholder 2"/>
          <p:cNvSpPr>
            <a:spLocks noGrp="1"/>
          </p:cNvSpPr>
          <p:nvPr>
            <p:ph idx="1"/>
          </p:nvPr>
        </p:nvSpPr>
        <p:spPr>
          <a:xfrm>
            <a:off x="457200" y="990600"/>
            <a:ext cx="8229600" cy="5334000"/>
          </a:xfrm>
        </p:spPr>
        <p:style>
          <a:lnRef idx="2">
            <a:schemeClr val="accent1"/>
          </a:lnRef>
          <a:fillRef idx="1">
            <a:schemeClr val="lt1"/>
          </a:fillRef>
          <a:effectRef idx="0">
            <a:schemeClr val="accent1"/>
          </a:effectRef>
          <a:fontRef idx="minor">
            <a:schemeClr val="dk1"/>
          </a:fontRef>
        </p:style>
        <p:txBody>
          <a:bodyPr/>
          <a:lstStyle/>
          <a:p>
            <a:pPr algn="just">
              <a:lnSpc>
                <a:spcPct val="150000"/>
              </a:lnSpc>
              <a:buNone/>
            </a:pPr>
            <a:r>
              <a:rPr lang="en-US" sz="2000" dirty="0"/>
              <a:t>		The directive ENDP informs the assembler the end of a procedure. The directives ENDP and PROC must enclose the procedure code.</a:t>
            </a:r>
          </a:p>
          <a:p>
            <a:pPr algn="just">
              <a:lnSpc>
                <a:spcPct val="150000"/>
              </a:lnSpc>
              <a:buNone/>
            </a:pPr>
            <a:r>
              <a:rPr lang="en-US" sz="2000" dirty="0"/>
              <a:t>GENERAL   FORM</a:t>
            </a:r>
          </a:p>
          <a:p>
            <a:pPr algn="just">
              <a:lnSpc>
                <a:spcPct val="150000"/>
              </a:lnSpc>
              <a:buNone/>
            </a:pPr>
            <a:r>
              <a:rPr lang="en-US" sz="2000" dirty="0"/>
              <a:t>	</a:t>
            </a:r>
            <a:r>
              <a:rPr lang="en-US" sz="2000" b="1" dirty="0"/>
              <a:t>     </a:t>
            </a:r>
            <a:r>
              <a:rPr lang="en-US" sz="2000" b="1" dirty="0" err="1"/>
              <a:t>ProcedureName</a:t>
            </a:r>
            <a:r>
              <a:rPr lang="en-US" sz="2000" b="1" dirty="0"/>
              <a:t>    ENDP</a:t>
            </a:r>
          </a:p>
          <a:p>
            <a:pPr algn="just">
              <a:lnSpc>
                <a:spcPct val="150000"/>
              </a:lnSpc>
              <a:buNone/>
            </a:pPr>
            <a:r>
              <a:rPr lang="en-US" sz="2000" dirty="0"/>
              <a:t>Example:</a:t>
            </a:r>
          </a:p>
          <a:p>
            <a:pPr marL="822960" lvl="1" indent="-457200" algn="just">
              <a:lnSpc>
                <a:spcPct val="150000"/>
              </a:lnSpc>
              <a:spcBef>
                <a:spcPts val="0"/>
              </a:spcBef>
              <a:buNone/>
            </a:pPr>
            <a:r>
              <a:rPr lang="en-US" sz="2000" dirty="0">
                <a:solidFill>
                  <a:schemeClr val="accent6"/>
                </a:solidFill>
              </a:rPr>
              <a:t> HEXA       PROC    NEAR</a:t>
            </a:r>
          </a:p>
          <a:p>
            <a:pPr marL="822960" lvl="1" indent="-457200" algn="just">
              <a:lnSpc>
                <a:spcPct val="150000"/>
              </a:lnSpc>
              <a:spcBef>
                <a:spcPts val="0"/>
              </a:spcBef>
              <a:buNone/>
            </a:pPr>
            <a:r>
              <a:rPr lang="en-US" sz="2000" dirty="0">
                <a:solidFill>
                  <a:schemeClr val="accent6"/>
                </a:solidFill>
              </a:rPr>
              <a:t>	…</a:t>
            </a:r>
          </a:p>
          <a:p>
            <a:pPr marL="822960" lvl="1" indent="-457200" algn="just">
              <a:lnSpc>
                <a:spcPct val="150000"/>
              </a:lnSpc>
              <a:spcBef>
                <a:spcPts val="0"/>
              </a:spcBef>
              <a:buNone/>
            </a:pPr>
            <a:r>
              <a:rPr lang="en-US" sz="2000" dirty="0">
                <a:solidFill>
                  <a:schemeClr val="accent6"/>
                </a:solidFill>
              </a:rPr>
              <a:t>HEXA       ENDP</a:t>
            </a:r>
          </a:p>
          <a:p>
            <a:pPr marL="822960" lvl="1" indent="-457200" algn="just">
              <a:lnSpc>
                <a:spcPct val="150000"/>
              </a:lnSpc>
              <a:spcBef>
                <a:spcPts val="0"/>
              </a:spcBef>
              <a:buNone/>
            </a:pPr>
            <a:r>
              <a:rPr lang="en-US" sz="2000" dirty="0">
                <a:solidFill>
                  <a:schemeClr val="accent6"/>
                </a:solidFill>
              </a:rPr>
              <a:t>FACT         PROC    FAR</a:t>
            </a:r>
          </a:p>
          <a:p>
            <a:pPr marL="822960" lvl="1" indent="-457200" algn="just">
              <a:lnSpc>
                <a:spcPct val="150000"/>
              </a:lnSpc>
              <a:spcBef>
                <a:spcPts val="0"/>
              </a:spcBef>
              <a:buNone/>
            </a:pPr>
            <a:r>
              <a:rPr lang="en-US" sz="2000" dirty="0">
                <a:solidFill>
                  <a:schemeClr val="accent6"/>
                </a:solidFill>
              </a:rPr>
              <a:t>	……</a:t>
            </a:r>
          </a:p>
          <a:p>
            <a:pPr marL="822960" lvl="1" indent="-457200" algn="just">
              <a:lnSpc>
                <a:spcPct val="150000"/>
              </a:lnSpc>
              <a:spcBef>
                <a:spcPts val="0"/>
              </a:spcBef>
              <a:buNone/>
            </a:pPr>
            <a:r>
              <a:rPr lang="en-US" sz="2000" dirty="0">
                <a:solidFill>
                  <a:schemeClr val="accent6"/>
                </a:solidFill>
              </a:rPr>
              <a:t>FACT         ENDP</a:t>
            </a:r>
            <a:endParaRPr lang="en-US" sz="2000" dirty="0">
              <a:solidFill>
                <a:srgbClr val="FF0000"/>
              </a:solidFill>
            </a:endParaRPr>
          </a:p>
          <a:p>
            <a:pPr algn="just">
              <a:lnSpc>
                <a:spcPct val="150000"/>
              </a:lnSpc>
            </a:pPr>
            <a:endParaRPr lang="en-US" dirty="0"/>
          </a:p>
          <a:p>
            <a:pPr algn="just">
              <a:lnSpc>
                <a:spcPct val="150000"/>
              </a:lnSpc>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1312"/>
          </a:xfrm>
        </p:spPr>
        <p:txBody>
          <a:bodyPr>
            <a:normAutofit fontScale="90000"/>
          </a:bodyPr>
          <a:lstStyle/>
          <a:p>
            <a:pPr algn="ctr"/>
            <a:r>
              <a:rPr lang="en-US" sz="3600" b="1" dirty="0">
                <a:solidFill>
                  <a:srgbClr val="FF0000"/>
                </a:solidFill>
              </a:rPr>
              <a:t>Macro Definition directives</a:t>
            </a:r>
          </a:p>
        </p:txBody>
      </p:sp>
      <p:sp>
        <p:nvSpPr>
          <p:cNvPr id="3" name="Content Placeholder 2"/>
          <p:cNvSpPr>
            <a:spLocks noGrp="1"/>
          </p:cNvSpPr>
          <p:nvPr>
            <p:ph idx="1"/>
          </p:nvPr>
        </p:nvSpPr>
        <p:spPr>
          <a:xfrm>
            <a:off x="457200" y="1066800"/>
            <a:ext cx="8382000" cy="55626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lnSpc>
                <a:spcPct val="150000"/>
              </a:lnSpc>
              <a:buNone/>
            </a:pPr>
            <a:r>
              <a:rPr lang="en-US" sz="2000" dirty="0"/>
              <a:t>		The Macro definition directives are used to define macro constants and macro functions. The directives EQU, MACRO, and ENDM are used in the definition of a macro. </a:t>
            </a:r>
          </a:p>
          <a:p>
            <a:pPr marL="457200" indent="-457200" algn="just">
              <a:lnSpc>
                <a:spcPct val="150000"/>
              </a:lnSpc>
              <a:buAutoNum type="arabicPeriod"/>
            </a:pPr>
            <a:r>
              <a:rPr lang="en-US" sz="2000" b="1" dirty="0">
                <a:solidFill>
                  <a:srgbClr val="FF0000"/>
                </a:solidFill>
              </a:rPr>
              <a:t>EQU : Equate Macro Constant</a:t>
            </a:r>
          </a:p>
          <a:p>
            <a:pPr marL="457200" indent="-457200" algn="just">
              <a:lnSpc>
                <a:spcPct val="150000"/>
              </a:lnSpc>
              <a:buNone/>
            </a:pPr>
            <a:r>
              <a:rPr lang="en-US" sz="2000" b="1" dirty="0">
                <a:solidFill>
                  <a:srgbClr val="FF0000"/>
                </a:solidFill>
              </a:rPr>
              <a:t>		</a:t>
            </a:r>
            <a:r>
              <a:rPr lang="en-US" sz="2000" dirty="0"/>
              <a:t>The directive EQU is used to declare the symbols to which some constant value is assigned. Such symbols are called as macro symbols. Macro Assembler will replace every occurrence of the symbol in a program by its value. </a:t>
            </a:r>
          </a:p>
          <a:p>
            <a:pPr algn="just">
              <a:lnSpc>
                <a:spcPct val="150000"/>
              </a:lnSpc>
              <a:buNone/>
            </a:pPr>
            <a:r>
              <a:rPr lang="en-US" sz="2000" b="1" dirty="0"/>
              <a:t>GENERAL   FORM</a:t>
            </a:r>
          </a:p>
          <a:p>
            <a:pPr algn="just">
              <a:lnSpc>
                <a:spcPct val="150000"/>
              </a:lnSpc>
              <a:buNone/>
            </a:pPr>
            <a:r>
              <a:rPr lang="en-US" sz="2000" dirty="0"/>
              <a:t>	</a:t>
            </a:r>
            <a:r>
              <a:rPr lang="en-US" sz="2000" b="1" dirty="0" smtClean="0"/>
              <a:t>     </a:t>
            </a:r>
            <a:r>
              <a:rPr lang="en-US" sz="2000" b="1" dirty="0" err="1" smtClean="0"/>
              <a:t>SymbolName</a:t>
            </a:r>
            <a:r>
              <a:rPr lang="en-US" sz="2000" b="1" dirty="0" smtClean="0"/>
              <a:t>    EQU     expression</a:t>
            </a:r>
            <a:endParaRPr lang="en-US" sz="2000" b="1" dirty="0"/>
          </a:p>
          <a:p>
            <a:pPr algn="just">
              <a:lnSpc>
                <a:spcPct val="150000"/>
              </a:lnSpc>
              <a:buNone/>
            </a:pPr>
            <a:r>
              <a:rPr lang="en-US" sz="2000" dirty="0"/>
              <a:t>Example</a:t>
            </a:r>
            <a:r>
              <a:rPr lang="en-US" sz="2000" dirty="0" smtClean="0"/>
              <a:t>:</a:t>
            </a:r>
            <a:endParaRPr lang="en-US" sz="2000" dirty="0"/>
          </a:p>
          <a:p>
            <a:pPr marL="822960" lvl="1" indent="-457200" algn="just">
              <a:lnSpc>
                <a:spcPct val="150000"/>
              </a:lnSpc>
              <a:spcBef>
                <a:spcPts val="0"/>
              </a:spcBef>
              <a:buNone/>
            </a:pPr>
            <a:r>
              <a:rPr lang="en-US" sz="2000" dirty="0">
                <a:solidFill>
                  <a:schemeClr val="accent6"/>
                </a:solidFill>
              </a:rPr>
              <a:t>1. NUM    EQU    100</a:t>
            </a:r>
          </a:p>
          <a:p>
            <a:pPr marL="822960" lvl="1" indent="-457200" algn="just">
              <a:lnSpc>
                <a:spcPct val="150000"/>
              </a:lnSpc>
              <a:spcBef>
                <a:spcPts val="0"/>
              </a:spcBef>
              <a:buNone/>
            </a:pPr>
            <a:r>
              <a:rPr lang="en-US" sz="2000" dirty="0">
                <a:solidFill>
                  <a:schemeClr val="accent6"/>
                </a:solidFill>
              </a:rPr>
              <a:t>2. INCREMENT   EQU   INC</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457200"/>
            <a:ext cx="7615262" cy="533400"/>
          </a:xfrm>
        </p:spPr>
        <p:txBody>
          <a:bodyPr>
            <a:noAutofit/>
          </a:bodyPr>
          <a:lstStyle/>
          <a:p>
            <a:pPr algn="just"/>
            <a:r>
              <a:rPr lang="en-US" sz="2800" b="1" dirty="0">
                <a:solidFill>
                  <a:srgbClr val="FF0000"/>
                </a:solidFill>
              </a:rPr>
              <a:t/>
            </a:r>
            <a:br>
              <a:rPr lang="en-US" sz="2800" b="1" dirty="0">
                <a:solidFill>
                  <a:srgbClr val="FF0000"/>
                </a:solidFill>
              </a:rPr>
            </a:br>
            <a:r>
              <a:rPr lang="en-US" sz="2800" b="1" dirty="0">
                <a:solidFill>
                  <a:srgbClr val="FF0000"/>
                </a:solidFill>
              </a:rPr>
              <a:t/>
            </a:r>
            <a:br>
              <a:rPr lang="en-US" sz="2800" b="1" dirty="0">
                <a:solidFill>
                  <a:srgbClr val="FF0000"/>
                </a:solidFill>
              </a:rPr>
            </a:br>
            <a:r>
              <a:rPr lang="en-US" sz="2800" b="1" dirty="0">
                <a:solidFill>
                  <a:srgbClr val="FF0000"/>
                </a:solidFill>
              </a:rPr>
              <a:t/>
            </a:r>
            <a:br>
              <a:rPr lang="en-US" sz="2800" b="1" dirty="0">
                <a:solidFill>
                  <a:srgbClr val="FF0000"/>
                </a:solidFill>
              </a:rPr>
            </a:br>
            <a:r>
              <a:rPr lang="en-US" sz="2800" b="1" dirty="0">
                <a:solidFill>
                  <a:srgbClr val="FF0000"/>
                </a:solidFill>
              </a:rPr>
              <a:t>2. MACRO </a:t>
            </a:r>
          </a:p>
        </p:txBody>
      </p:sp>
      <p:sp>
        <p:nvSpPr>
          <p:cNvPr id="3" name="Content Placeholder 2"/>
          <p:cNvSpPr>
            <a:spLocks noGrp="1"/>
          </p:cNvSpPr>
          <p:nvPr>
            <p:ph idx="1"/>
          </p:nvPr>
        </p:nvSpPr>
        <p:spPr>
          <a:xfrm>
            <a:off x="457200" y="1295400"/>
            <a:ext cx="8382000" cy="5181600"/>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lnSpc>
                <a:spcPct val="150000"/>
              </a:lnSpc>
            </a:pPr>
            <a:r>
              <a:rPr lang="en-US" sz="2000" dirty="0"/>
              <a:t>The directive MACRO informs the assembler the beginning of a macro. It consists of the name of a macro followed by the keyword MACRO and macro arguments if any. </a:t>
            </a:r>
          </a:p>
          <a:p>
            <a:pPr algn="just">
              <a:lnSpc>
                <a:spcPct val="150000"/>
              </a:lnSpc>
            </a:pPr>
            <a:r>
              <a:rPr lang="en-US" sz="2000" dirty="0"/>
              <a:t>The directives MACRO and ENDM must enclose the definition(s), declaration(s), or a small part of the code which have to be substituted at the invocation of a macro. </a:t>
            </a:r>
          </a:p>
          <a:p>
            <a:pPr algn="just">
              <a:lnSpc>
                <a:spcPct val="150000"/>
              </a:lnSpc>
              <a:buNone/>
            </a:pPr>
            <a:r>
              <a:rPr lang="en-US" sz="2000" b="1" dirty="0"/>
              <a:t>GENERAL   FORM</a:t>
            </a:r>
          </a:p>
          <a:p>
            <a:pPr algn="just">
              <a:lnSpc>
                <a:spcPct val="150000"/>
              </a:lnSpc>
              <a:buNone/>
            </a:pPr>
            <a:r>
              <a:rPr lang="en-US" sz="2000" dirty="0"/>
              <a:t>	</a:t>
            </a:r>
            <a:r>
              <a:rPr lang="en-US" sz="2000" b="1" dirty="0"/>
              <a:t>     </a:t>
            </a:r>
            <a:r>
              <a:rPr lang="en-US" sz="2000" b="1" dirty="0" err="1"/>
              <a:t>MacroName</a:t>
            </a:r>
            <a:r>
              <a:rPr lang="en-US" sz="2000" b="1" dirty="0"/>
              <a:t>    MACRO     [ Argument1,……..</a:t>
            </a:r>
            <a:r>
              <a:rPr lang="en-US" sz="2000" b="1" dirty="0" err="1"/>
              <a:t>ArgumentN</a:t>
            </a:r>
            <a:r>
              <a:rPr lang="en-US" sz="2000" b="1" dirty="0"/>
              <a:t> ]</a:t>
            </a:r>
          </a:p>
          <a:p>
            <a:pPr algn="just">
              <a:lnSpc>
                <a:spcPct val="150000"/>
              </a:lnSpc>
              <a:buNone/>
            </a:pPr>
            <a:r>
              <a:rPr lang="en-US" sz="2000" b="1" dirty="0"/>
              <a:t>Example</a:t>
            </a:r>
            <a:r>
              <a:rPr lang="en-US" sz="2000" b="1" dirty="0" smtClean="0"/>
              <a:t>:</a:t>
            </a:r>
            <a:endParaRPr lang="en-US" sz="2000" b="1" dirty="0"/>
          </a:p>
          <a:p>
            <a:pPr marL="822960" lvl="1" indent="-457200" algn="just">
              <a:lnSpc>
                <a:spcPct val="150000"/>
              </a:lnSpc>
              <a:spcBef>
                <a:spcPts val="0"/>
              </a:spcBef>
              <a:buAutoNum type="arabicPeriod"/>
            </a:pPr>
            <a:r>
              <a:rPr lang="en-US" sz="2000" dirty="0">
                <a:solidFill>
                  <a:schemeClr val="accent6"/>
                </a:solidFill>
              </a:rPr>
              <a:t>PRINTSTRING     MACRO      MSG</a:t>
            </a:r>
          </a:p>
          <a:p>
            <a:pPr marL="822960" lvl="1" indent="-457200" algn="just">
              <a:lnSpc>
                <a:spcPct val="150000"/>
              </a:lnSpc>
              <a:spcBef>
                <a:spcPts val="0"/>
              </a:spcBef>
              <a:buNone/>
            </a:pPr>
            <a:r>
              <a:rPr lang="en-US" sz="2000" dirty="0">
                <a:solidFill>
                  <a:schemeClr val="accent6"/>
                </a:solidFill>
              </a:rPr>
              <a:t>	</a:t>
            </a:r>
            <a:r>
              <a:rPr lang="en-US" sz="2000" dirty="0" smtClean="0">
                <a:solidFill>
                  <a:schemeClr val="accent6"/>
                </a:solidFill>
              </a:rPr>
              <a:t>	</a:t>
            </a:r>
            <a:r>
              <a:rPr lang="en-US" sz="2000" dirty="0">
                <a:solidFill>
                  <a:schemeClr val="accent6"/>
                </a:solidFill>
              </a:rPr>
              <a:t>	MOV    AH , 09</a:t>
            </a:r>
          </a:p>
          <a:p>
            <a:pPr marL="822960" lvl="1" indent="-457200" algn="just">
              <a:lnSpc>
                <a:spcPct val="150000"/>
              </a:lnSpc>
              <a:spcBef>
                <a:spcPts val="0"/>
              </a:spcBef>
              <a:buNone/>
            </a:pPr>
            <a:r>
              <a:rPr lang="en-US" sz="2000" dirty="0">
                <a:solidFill>
                  <a:schemeClr val="accent6"/>
                </a:solidFill>
              </a:rPr>
              <a:t>	</a:t>
            </a:r>
            <a:r>
              <a:rPr lang="en-US" sz="2000" dirty="0" smtClean="0">
                <a:solidFill>
                  <a:schemeClr val="accent6"/>
                </a:solidFill>
              </a:rPr>
              <a:t>		MOV     </a:t>
            </a:r>
            <a:r>
              <a:rPr lang="en-US" sz="2000" dirty="0">
                <a:solidFill>
                  <a:schemeClr val="accent6"/>
                </a:solidFill>
              </a:rPr>
              <a:t>DX , OFFSET MSG</a:t>
            </a:r>
          </a:p>
          <a:p>
            <a:pPr marL="822960" lvl="1" indent="-457200" algn="just">
              <a:lnSpc>
                <a:spcPct val="150000"/>
              </a:lnSpc>
              <a:spcBef>
                <a:spcPts val="0"/>
              </a:spcBef>
              <a:buNone/>
            </a:pPr>
            <a:r>
              <a:rPr lang="en-US" sz="2000" dirty="0">
                <a:solidFill>
                  <a:schemeClr val="accent6"/>
                </a:solidFill>
              </a:rPr>
              <a:t>	</a:t>
            </a:r>
            <a:r>
              <a:rPr lang="en-US" sz="2000" dirty="0" smtClean="0">
                <a:solidFill>
                  <a:schemeClr val="accent6"/>
                </a:solidFill>
              </a:rPr>
              <a:t>		INT </a:t>
            </a:r>
            <a:r>
              <a:rPr lang="en-US" sz="2000" dirty="0">
                <a:solidFill>
                  <a:schemeClr val="accent6"/>
                </a:solidFill>
              </a:rPr>
              <a:t>21H</a:t>
            </a:r>
          </a:p>
          <a:p>
            <a:pPr marL="822960" lvl="1" indent="-457200" algn="just">
              <a:lnSpc>
                <a:spcPct val="150000"/>
              </a:lnSpc>
              <a:spcBef>
                <a:spcPts val="0"/>
              </a:spcBef>
              <a:buNone/>
            </a:pPr>
            <a:r>
              <a:rPr lang="en-US" sz="2000" dirty="0">
                <a:solidFill>
                  <a:schemeClr val="accent6"/>
                </a:solidFill>
              </a:rPr>
              <a:t>	</a:t>
            </a:r>
            <a:r>
              <a:rPr lang="en-US" sz="2000" dirty="0" smtClean="0">
                <a:solidFill>
                  <a:schemeClr val="accent6"/>
                </a:solidFill>
              </a:rPr>
              <a:t>END</a:t>
            </a:r>
          </a:p>
          <a:p>
            <a:pPr marL="822960" lvl="1" indent="-457200" algn="just">
              <a:lnSpc>
                <a:spcPct val="150000"/>
              </a:lnSpc>
              <a:spcBef>
                <a:spcPts val="0"/>
              </a:spcBef>
              <a:buNone/>
            </a:pPr>
            <a:r>
              <a:rPr lang="en-US" sz="2000" dirty="0" smtClean="0">
                <a:solidFill>
                  <a:schemeClr val="accent6"/>
                </a:solidFill>
              </a:rPr>
              <a:t>Code segment</a:t>
            </a:r>
          </a:p>
          <a:p>
            <a:pPr marL="822960" lvl="1" indent="-457200" algn="just">
              <a:lnSpc>
                <a:spcPct val="150000"/>
              </a:lnSpc>
              <a:spcBef>
                <a:spcPts val="0"/>
              </a:spcBef>
              <a:buNone/>
            </a:pPr>
            <a:r>
              <a:rPr lang="en-US" sz="2000" dirty="0" smtClean="0">
                <a:solidFill>
                  <a:schemeClr val="accent6"/>
                </a:solidFill>
              </a:rPr>
              <a:t>	</a:t>
            </a:r>
            <a:r>
              <a:rPr lang="en-US" sz="2000" dirty="0" err="1" smtClean="0">
                <a:solidFill>
                  <a:schemeClr val="accent6"/>
                </a:solidFill>
              </a:rPr>
              <a:t>printstring</a:t>
            </a:r>
            <a:r>
              <a:rPr lang="en-US" sz="2000" dirty="0" smtClean="0">
                <a:solidFill>
                  <a:schemeClr val="accent6"/>
                </a:solidFill>
              </a:rPr>
              <a:t>   </a:t>
            </a:r>
            <a:r>
              <a:rPr lang="en-US" sz="2000" dirty="0" err="1" smtClean="0">
                <a:solidFill>
                  <a:schemeClr val="accent6"/>
                </a:solidFill>
              </a:rPr>
              <a:t>msg</a:t>
            </a:r>
            <a:endParaRPr lang="en-US" sz="2000" dirty="0" smtClean="0">
              <a:solidFill>
                <a:schemeClr val="accent6"/>
              </a:solidFill>
            </a:endParaRPr>
          </a:p>
          <a:p>
            <a:pPr marL="822960" lvl="1" indent="-457200" algn="just">
              <a:lnSpc>
                <a:spcPct val="150000"/>
              </a:lnSpc>
              <a:spcBef>
                <a:spcPts val="0"/>
              </a:spcBef>
              <a:buNone/>
            </a:pPr>
            <a:r>
              <a:rPr lang="en-US" sz="2000" dirty="0" smtClean="0">
                <a:solidFill>
                  <a:schemeClr val="accent6"/>
                </a:solidFill>
              </a:rPr>
              <a:t>Code Ends</a:t>
            </a:r>
            <a:endParaRPr lang="en-US" sz="2000" dirty="0">
              <a:solidFill>
                <a:schemeClr val="accent6"/>
              </a:solidFill>
            </a:endParaRPr>
          </a:p>
          <a:p>
            <a:pPr marL="822960" lvl="1" indent="-457200" algn="just">
              <a:lnSpc>
                <a:spcPct val="150000"/>
              </a:lnSpc>
              <a:spcBef>
                <a:spcPts val="0"/>
              </a:spcBef>
              <a:buNone/>
            </a:pPr>
            <a:endParaRPr lang="en-US" sz="2000"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linds(horizontal)">
                                      <p:cBhvr>
                                        <p:cTn id="40" dur="500"/>
                                        <p:tgtEl>
                                          <p:spTgt spid="3">
                                            <p:txEl>
                                              <p:pRg st="6" end="6"/>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linds(horizontal)">
                                      <p:cBhvr>
                                        <p:cTn id="43" dur="500"/>
                                        <p:tgtEl>
                                          <p:spTgt spid="3">
                                            <p:txEl>
                                              <p:pRg st="7" end="7"/>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linds(horizontal)">
                                      <p:cBhvr>
                                        <p:cTn id="46" dur="500"/>
                                        <p:tgtEl>
                                          <p:spTgt spid="3">
                                            <p:txEl>
                                              <p:pRg st="8" end="8"/>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blinds(horizontal)">
                                      <p:cBhvr>
                                        <p:cTn id="49" dur="500"/>
                                        <p:tgtEl>
                                          <p:spTgt spid="3">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blinds(horizontal)">
                                      <p:cBhvr>
                                        <p:cTn id="54" dur="500"/>
                                        <p:tgtEl>
                                          <p:spTgt spid="3">
                                            <p:txEl>
                                              <p:pRg st="10" end="10"/>
                                            </p:txEl>
                                          </p:spTgt>
                                        </p:tgtEl>
                                      </p:cBhvr>
                                    </p:animEffect>
                                  </p:childTnLst>
                                </p:cTn>
                              </p:par>
                              <p:par>
                                <p:cTn id="55" presetID="3" presetClass="entr" presetSubtype="1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linds(horizontal)">
                                      <p:cBhvr>
                                        <p:cTn id="57" dur="500"/>
                                        <p:tgtEl>
                                          <p:spTgt spid="3">
                                            <p:txEl>
                                              <p:pRg st="11" end="11"/>
                                            </p:txEl>
                                          </p:spTgt>
                                        </p:tgtEl>
                                      </p:cBhvr>
                                    </p:animEffect>
                                  </p:childTnLst>
                                </p:cTn>
                              </p:par>
                              <p:par>
                                <p:cTn id="58" presetID="3" presetClass="entr" presetSubtype="10" fill="hold" nodeType="with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blinds(horizontal)">
                                      <p:cBhvr>
                                        <p:cTn id="6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b="1" dirty="0">
                <a:solidFill>
                  <a:srgbClr val="FF0000"/>
                </a:solidFill>
              </a:rPr>
              <a:t>Categories of Assembler directives</a:t>
            </a:r>
          </a:p>
        </p:txBody>
      </p:sp>
      <p:sp>
        <p:nvSpPr>
          <p:cNvPr id="3" name="Content Placeholder 2"/>
          <p:cNvSpPr>
            <a:spLocks noGrp="1"/>
          </p:cNvSpPr>
          <p:nvPr>
            <p:ph idx="1"/>
          </p:nvPr>
        </p:nvSpPr>
        <p:spPr>
          <a:xfrm>
            <a:off x="457200" y="1295400"/>
            <a:ext cx="8534400" cy="53340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just">
              <a:lnSpc>
                <a:spcPct val="150000"/>
              </a:lnSpc>
              <a:buNone/>
            </a:pPr>
            <a:r>
              <a:rPr lang="en-US" sz="2000" dirty="0"/>
              <a:t>		Based on the functions performed by the assembler directives they are classified as,</a:t>
            </a:r>
          </a:p>
          <a:p>
            <a:pPr marL="457200" indent="-457200" algn="just">
              <a:lnSpc>
                <a:spcPct val="150000"/>
              </a:lnSpc>
              <a:buClr>
                <a:srgbClr val="FF0000"/>
              </a:buClr>
              <a:buFont typeface="+mj-lt"/>
              <a:buAutoNum type="arabicPeriod"/>
            </a:pPr>
            <a:r>
              <a:rPr lang="en-US" sz="2000" dirty="0"/>
              <a:t>Data Definition and Storage Allocation Directives</a:t>
            </a:r>
          </a:p>
          <a:p>
            <a:pPr marL="457200" indent="-457200" algn="just">
              <a:lnSpc>
                <a:spcPct val="150000"/>
              </a:lnSpc>
              <a:buClr>
                <a:srgbClr val="FF0000"/>
              </a:buClr>
              <a:buFont typeface="+mj-lt"/>
              <a:buAutoNum type="arabicPeriod"/>
            </a:pPr>
            <a:r>
              <a:rPr lang="en-US" sz="2000" dirty="0"/>
              <a:t>Program Organization Directives</a:t>
            </a:r>
          </a:p>
          <a:p>
            <a:pPr marL="457200" indent="-457200" algn="just">
              <a:lnSpc>
                <a:spcPct val="150000"/>
              </a:lnSpc>
              <a:buClr>
                <a:srgbClr val="FF0000"/>
              </a:buClr>
              <a:buFont typeface="+mj-lt"/>
              <a:buAutoNum type="arabicPeriod"/>
            </a:pPr>
            <a:r>
              <a:rPr lang="en-US" sz="2000" dirty="0"/>
              <a:t>Alignment Directives</a:t>
            </a:r>
          </a:p>
          <a:p>
            <a:pPr marL="457200" indent="-457200" algn="just">
              <a:lnSpc>
                <a:spcPct val="150000"/>
              </a:lnSpc>
              <a:buClr>
                <a:srgbClr val="FF0000"/>
              </a:buClr>
              <a:buFont typeface="+mj-lt"/>
              <a:buAutoNum type="arabicPeriod"/>
            </a:pPr>
            <a:r>
              <a:rPr lang="en-US" sz="2000" dirty="0"/>
              <a:t>Programs End Directives</a:t>
            </a:r>
          </a:p>
          <a:p>
            <a:pPr marL="457200" indent="-457200" algn="just">
              <a:lnSpc>
                <a:spcPct val="150000"/>
              </a:lnSpc>
              <a:buClr>
                <a:srgbClr val="FF0000"/>
              </a:buClr>
              <a:buFont typeface="+mj-lt"/>
              <a:buAutoNum type="arabicPeriod"/>
            </a:pPr>
            <a:r>
              <a:rPr lang="en-US" sz="2000" dirty="0"/>
              <a:t>Value Returning Attribute Directives</a:t>
            </a:r>
          </a:p>
          <a:p>
            <a:pPr marL="457200" indent="-457200" algn="just">
              <a:lnSpc>
                <a:spcPct val="150000"/>
              </a:lnSpc>
              <a:buClr>
                <a:srgbClr val="FF0000"/>
              </a:buClr>
              <a:buFont typeface="+mj-lt"/>
              <a:buAutoNum type="arabicPeriod"/>
            </a:pPr>
            <a:r>
              <a:rPr lang="en-US" sz="2000" dirty="0"/>
              <a:t>Procedure Definition Directives</a:t>
            </a:r>
          </a:p>
          <a:p>
            <a:pPr marL="457200" indent="-457200" algn="just">
              <a:lnSpc>
                <a:spcPct val="150000"/>
              </a:lnSpc>
              <a:buClr>
                <a:srgbClr val="FF0000"/>
              </a:buClr>
              <a:buFont typeface="+mj-lt"/>
              <a:buAutoNum type="arabicPeriod"/>
            </a:pPr>
            <a:r>
              <a:rPr lang="en-US" sz="2000" dirty="0"/>
              <a:t>Macro Definition Directives</a:t>
            </a:r>
          </a:p>
          <a:p>
            <a:pPr marL="457200" indent="-457200" algn="just">
              <a:lnSpc>
                <a:spcPct val="150000"/>
              </a:lnSpc>
              <a:buClr>
                <a:srgbClr val="FF0000"/>
              </a:buClr>
              <a:buFont typeface="+mj-lt"/>
              <a:buAutoNum type="arabicPeriod"/>
            </a:pPr>
            <a:r>
              <a:rPr lang="en-US" sz="2000" dirty="0"/>
              <a:t>Data Control Directives</a:t>
            </a:r>
          </a:p>
          <a:p>
            <a:pPr marL="457200" indent="-457200" algn="just">
              <a:lnSpc>
                <a:spcPct val="150000"/>
              </a:lnSpc>
              <a:buClr>
                <a:srgbClr val="FF0000"/>
              </a:buClr>
              <a:buFont typeface="+mj-lt"/>
              <a:buAutoNum type="arabicPeriod"/>
            </a:pPr>
            <a:r>
              <a:rPr lang="en-US" sz="2000" dirty="0"/>
              <a:t>Branch Displacement Directives</a:t>
            </a:r>
          </a:p>
          <a:p>
            <a:pPr marL="457200" indent="-457200" algn="just">
              <a:lnSpc>
                <a:spcPct val="150000"/>
              </a:lnSpc>
              <a:buClr>
                <a:srgbClr val="FF0000"/>
              </a:buClr>
              <a:buFont typeface="+mj-lt"/>
              <a:buAutoNum type="arabicPeriod"/>
            </a:pPr>
            <a:r>
              <a:rPr lang="en-US" sz="2000" dirty="0"/>
              <a:t>Header File Inclusion Directives</a:t>
            </a:r>
          </a:p>
          <a:p>
            <a:pPr marL="457200" indent="-457200" algn="just">
              <a:lnSpc>
                <a:spcPct val="150000"/>
              </a:lnSpc>
              <a:buClr>
                <a:srgbClr val="FF0000"/>
              </a:buClr>
              <a:buFont typeface="+mj-lt"/>
              <a:buAutoNum type="arabicPeriod"/>
            </a:pPr>
            <a:r>
              <a:rPr lang="en-US" sz="2000" dirty="0"/>
              <a:t>Target Machine Code Generation Control Directives</a:t>
            </a:r>
          </a:p>
          <a:p>
            <a:pPr marL="457200" indent="-457200" algn="just">
              <a:lnSpc>
                <a:spcPct val="150000"/>
              </a:lnSpc>
              <a:buFont typeface="+mj-lt"/>
              <a:buAutoNum type="arabicPeriod"/>
            </a:pPr>
            <a:endParaRPr lang="en-US" sz="2000" dirty="0"/>
          </a:p>
          <a:p>
            <a:pPr algn="just">
              <a:lnSpc>
                <a:spcPct val="150000"/>
              </a:lnSpc>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33400"/>
          </a:xfrm>
        </p:spPr>
        <p:txBody>
          <a:bodyPr>
            <a:normAutofit/>
          </a:bodyPr>
          <a:lstStyle/>
          <a:p>
            <a:r>
              <a:rPr lang="en-US" sz="2800" b="1" dirty="0">
                <a:solidFill>
                  <a:srgbClr val="FF0000"/>
                </a:solidFill>
              </a:rPr>
              <a:t>3. ENDM: End of Macro</a:t>
            </a:r>
          </a:p>
        </p:txBody>
      </p:sp>
      <p:sp>
        <p:nvSpPr>
          <p:cNvPr id="3" name="Content Placeholder 2"/>
          <p:cNvSpPr>
            <a:spLocks noGrp="1"/>
          </p:cNvSpPr>
          <p:nvPr>
            <p:ph idx="1"/>
          </p:nvPr>
        </p:nvSpPr>
        <p:spPr>
          <a:xfrm>
            <a:off x="457200" y="1371600"/>
            <a:ext cx="8382000" cy="51816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just">
              <a:lnSpc>
                <a:spcPct val="150000"/>
              </a:lnSpc>
              <a:buNone/>
            </a:pPr>
            <a:r>
              <a:rPr lang="en-US" sz="2000" dirty="0"/>
              <a:t>		</a:t>
            </a:r>
            <a:r>
              <a:rPr lang="en-US" sz="2900" dirty="0"/>
              <a:t>The directive ENDM informs the assembler the end of the macro. The directives MACRO and ENDM must enclose the definition(s), declaration(s), or a small part of the code which have to substituted at the invocation of a macro. </a:t>
            </a:r>
          </a:p>
          <a:p>
            <a:pPr algn="just">
              <a:lnSpc>
                <a:spcPct val="150000"/>
              </a:lnSpc>
              <a:buNone/>
            </a:pPr>
            <a:r>
              <a:rPr lang="en-US" sz="2900" b="1" dirty="0"/>
              <a:t>GENERAL   FORM</a:t>
            </a:r>
          </a:p>
          <a:p>
            <a:pPr algn="just">
              <a:lnSpc>
                <a:spcPct val="150000"/>
              </a:lnSpc>
              <a:buNone/>
            </a:pPr>
            <a:r>
              <a:rPr lang="en-US" sz="2900" dirty="0"/>
              <a:t>	</a:t>
            </a:r>
            <a:r>
              <a:rPr lang="en-US" sz="2900" b="1" dirty="0"/>
              <a:t>     ENDM</a:t>
            </a:r>
          </a:p>
          <a:p>
            <a:pPr algn="just">
              <a:lnSpc>
                <a:spcPct val="150000"/>
              </a:lnSpc>
              <a:buNone/>
            </a:pPr>
            <a:r>
              <a:rPr lang="en-US" sz="2900" b="1" dirty="0"/>
              <a:t>Example:</a:t>
            </a:r>
          </a:p>
          <a:p>
            <a:pPr marL="822960" lvl="1" indent="-457200" algn="just">
              <a:lnSpc>
                <a:spcPct val="150000"/>
              </a:lnSpc>
              <a:spcBef>
                <a:spcPts val="0"/>
              </a:spcBef>
              <a:buNone/>
            </a:pPr>
            <a:r>
              <a:rPr lang="en-US" sz="2900" dirty="0">
                <a:solidFill>
                  <a:schemeClr val="accent6"/>
                </a:solidFill>
              </a:rPr>
              <a:t>	</a:t>
            </a:r>
            <a:r>
              <a:rPr lang="en-US" sz="2900" dirty="0" smtClean="0">
                <a:solidFill>
                  <a:schemeClr val="accent6"/>
                </a:solidFill>
              </a:rPr>
              <a:t>PRINTSTRING     </a:t>
            </a:r>
            <a:r>
              <a:rPr lang="en-US" sz="2900" dirty="0">
                <a:solidFill>
                  <a:schemeClr val="accent6"/>
                </a:solidFill>
              </a:rPr>
              <a:t>MACRO      MSG</a:t>
            </a:r>
          </a:p>
          <a:p>
            <a:pPr marL="822960" lvl="1" indent="-457200" algn="just">
              <a:lnSpc>
                <a:spcPct val="150000"/>
              </a:lnSpc>
              <a:spcBef>
                <a:spcPts val="0"/>
              </a:spcBef>
              <a:buNone/>
            </a:pPr>
            <a:r>
              <a:rPr lang="en-US" sz="2900" dirty="0">
                <a:solidFill>
                  <a:schemeClr val="accent6"/>
                </a:solidFill>
              </a:rPr>
              <a:t>		</a:t>
            </a:r>
            <a:r>
              <a:rPr lang="en-US" sz="2900" dirty="0" smtClean="0">
                <a:solidFill>
                  <a:schemeClr val="accent6"/>
                </a:solidFill>
              </a:rPr>
              <a:t>	MOV    </a:t>
            </a:r>
            <a:r>
              <a:rPr lang="en-US" sz="2900" dirty="0">
                <a:solidFill>
                  <a:schemeClr val="accent6"/>
                </a:solidFill>
              </a:rPr>
              <a:t>AH , 09</a:t>
            </a:r>
          </a:p>
          <a:p>
            <a:pPr marL="822960" lvl="1" indent="-457200" algn="just">
              <a:lnSpc>
                <a:spcPct val="150000"/>
              </a:lnSpc>
              <a:spcBef>
                <a:spcPts val="0"/>
              </a:spcBef>
              <a:buNone/>
            </a:pPr>
            <a:r>
              <a:rPr lang="en-US" sz="2900" dirty="0">
                <a:solidFill>
                  <a:schemeClr val="accent6"/>
                </a:solidFill>
              </a:rPr>
              <a:t>	</a:t>
            </a:r>
            <a:r>
              <a:rPr lang="en-US" sz="2900" dirty="0" smtClean="0">
                <a:solidFill>
                  <a:schemeClr val="accent6"/>
                </a:solidFill>
              </a:rPr>
              <a:t>		MOV     </a:t>
            </a:r>
            <a:r>
              <a:rPr lang="en-US" sz="2900" dirty="0">
                <a:solidFill>
                  <a:schemeClr val="accent6"/>
                </a:solidFill>
              </a:rPr>
              <a:t>DX , OFFSET MSG</a:t>
            </a:r>
          </a:p>
          <a:p>
            <a:pPr marL="822960" lvl="1" indent="-457200" algn="just">
              <a:lnSpc>
                <a:spcPct val="150000"/>
              </a:lnSpc>
              <a:spcBef>
                <a:spcPts val="0"/>
              </a:spcBef>
              <a:buNone/>
            </a:pPr>
            <a:r>
              <a:rPr lang="en-US" sz="2900" dirty="0">
                <a:solidFill>
                  <a:schemeClr val="accent6"/>
                </a:solidFill>
              </a:rPr>
              <a:t>	</a:t>
            </a:r>
            <a:r>
              <a:rPr lang="en-US" sz="2900" dirty="0" smtClean="0">
                <a:solidFill>
                  <a:schemeClr val="accent6"/>
                </a:solidFill>
              </a:rPr>
              <a:t>		INT </a:t>
            </a:r>
            <a:r>
              <a:rPr lang="en-US" sz="2900" dirty="0">
                <a:solidFill>
                  <a:schemeClr val="accent6"/>
                </a:solidFill>
              </a:rPr>
              <a:t>21H</a:t>
            </a:r>
          </a:p>
          <a:p>
            <a:pPr marL="822960" lvl="1" indent="-457200" algn="just">
              <a:lnSpc>
                <a:spcPct val="150000"/>
              </a:lnSpc>
              <a:spcBef>
                <a:spcPts val="0"/>
              </a:spcBef>
              <a:buNone/>
            </a:pPr>
            <a:r>
              <a:rPr lang="en-US" sz="2900" dirty="0">
                <a:solidFill>
                  <a:schemeClr val="accent6"/>
                </a:solidFill>
              </a:rPr>
              <a:t>	END</a:t>
            </a:r>
            <a:endParaRPr lang="en-US" sz="2000" dirty="0"/>
          </a:p>
          <a:p>
            <a:pPr algn="just">
              <a:lnSpc>
                <a:spcPct val="150000"/>
              </a:lnSpc>
              <a:buNone/>
            </a:pPr>
            <a:endParaRPr lang="en-US" sz="2000" dirty="0"/>
          </a:p>
          <a:p>
            <a:pPr>
              <a:lnSpc>
                <a:spcPct val="150000"/>
              </a:lnSpc>
              <a:buNone/>
            </a:pPr>
            <a:endParaRPr lang="en-US" sz="2000" dirty="0"/>
          </a:p>
        </p:txBody>
      </p:sp>
      <p:sp>
        <p:nvSpPr>
          <p:cNvPr id="5" name="Rectangle 4"/>
          <p:cNvSpPr/>
          <p:nvPr/>
        </p:nvSpPr>
        <p:spPr>
          <a:xfrm>
            <a:off x="2286000" y="2413338"/>
            <a:ext cx="4572000" cy="369332"/>
          </a:xfrm>
          <a:prstGeom prst="rect">
            <a:avLst/>
          </a:prstGeom>
        </p:spPr>
        <p:txBody>
          <a:bodyPr>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linds(horizontal)">
                                      <p:cBhvr>
                                        <p:cTn id="41" dur="500"/>
                                        <p:tgtEl>
                                          <p:spTgt spid="3">
                                            <p:txEl>
                                              <p:pRg st="7" end="7"/>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blinds(horizontal)">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591312"/>
          </a:xfrm>
        </p:spPr>
        <p:txBody>
          <a:bodyPr>
            <a:normAutofit fontScale="90000"/>
          </a:bodyPr>
          <a:lstStyle/>
          <a:p>
            <a:pPr algn="ctr"/>
            <a:r>
              <a:rPr lang="en-US" sz="3600" b="1" dirty="0">
                <a:solidFill>
                  <a:srgbClr val="FF0000"/>
                </a:solidFill>
              </a:rPr>
              <a:t>Data Control directives</a:t>
            </a:r>
          </a:p>
        </p:txBody>
      </p:sp>
      <p:sp>
        <p:nvSpPr>
          <p:cNvPr id="3" name="Content Placeholder 2"/>
          <p:cNvSpPr>
            <a:spLocks noGrp="1"/>
          </p:cNvSpPr>
          <p:nvPr>
            <p:ph idx="1"/>
          </p:nvPr>
        </p:nvSpPr>
        <p:spPr>
          <a:xfrm>
            <a:off x="457200" y="928670"/>
            <a:ext cx="8229600" cy="571504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lnSpc>
                <a:spcPct val="120000"/>
              </a:lnSpc>
              <a:buNone/>
            </a:pPr>
            <a:r>
              <a:rPr lang="en-US" sz="2000" dirty="0"/>
              <a:t>	</a:t>
            </a:r>
            <a:r>
              <a:rPr lang="en-US" sz="2000" dirty="0" smtClean="0"/>
              <a:t>It used </a:t>
            </a:r>
            <a:r>
              <a:rPr lang="en-US" sz="2000" dirty="0"/>
              <a:t>to declare the variables used in communication of information between the program modules. </a:t>
            </a:r>
            <a:endParaRPr lang="en-US" sz="2000" dirty="0" smtClean="0"/>
          </a:p>
          <a:p>
            <a:pPr algn="just">
              <a:lnSpc>
                <a:spcPct val="120000"/>
              </a:lnSpc>
              <a:buNone/>
            </a:pPr>
            <a:r>
              <a:rPr lang="en-US" sz="2000" dirty="0" smtClean="0"/>
              <a:t>The </a:t>
            </a:r>
            <a:r>
              <a:rPr lang="en-US" sz="2000" dirty="0"/>
              <a:t>data control directives are PUBLIC, EXTRN, and PTR. </a:t>
            </a:r>
          </a:p>
          <a:p>
            <a:pPr algn="just">
              <a:lnSpc>
                <a:spcPct val="120000"/>
              </a:lnSpc>
              <a:buNone/>
            </a:pPr>
            <a:r>
              <a:rPr lang="en-US" sz="2000" b="1" dirty="0">
                <a:solidFill>
                  <a:srgbClr val="FF0000"/>
                </a:solidFill>
              </a:rPr>
              <a:t>1. PUBLIC: </a:t>
            </a:r>
          </a:p>
          <a:p>
            <a:pPr algn="just">
              <a:lnSpc>
                <a:spcPct val="120000"/>
              </a:lnSpc>
            </a:pPr>
            <a:r>
              <a:rPr lang="en-US" sz="2000" dirty="0" smtClean="0"/>
              <a:t>It informs the assembler that the specified variable or segment can be accessed from other program modules. </a:t>
            </a:r>
          </a:p>
          <a:p>
            <a:pPr algn="just">
              <a:lnSpc>
                <a:spcPct val="120000"/>
              </a:lnSpc>
            </a:pPr>
            <a:r>
              <a:rPr lang="en-US" sz="2000" dirty="0" smtClean="0"/>
              <a:t>It helps in managing the multiple program modules by sharing the global variables or procedures. </a:t>
            </a:r>
          </a:p>
          <a:p>
            <a:pPr algn="just">
              <a:lnSpc>
                <a:spcPct val="120000"/>
              </a:lnSpc>
              <a:buNone/>
            </a:pPr>
            <a:r>
              <a:rPr lang="en-US" sz="2000" b="1" dirty="0" smtClean="0"/>
              <a:t>GENERAL   </a:t>
            </a:r>
            <a:r>
              <a:rPr lang="en-US" sz="2000" b="1" dirty="0"/>
              <a:t>FORM</a:t>
            </a:r>
          </a:p>
          <a:p>
            <a:pPr algn="just">
              <a:lnSpc>
                <a:spcPct val="120000"/>
              </a:lnSpc>
              <a:buNone/>
            </a:pPr>
            <a:r>
              <a:rPr lang="en-US" sz="2000" dirty="0"/>
              <a:t>	</a:t>
            </a:r>
            <a:r>
              <a:rPr lang="en-US" sz="2000" b="1" dirty="0"/>
              <a:t>     PUBLIC      Variable1, ………</a:t>
            </a:r>
            <a:r>
              <a:rPr lang="en-US" sz="2000" b="1" dirty="0" err="1"/>
              <a:t>VariableN</a:t>
            </a:r>
            <a:endParaRPr lang="en-US" sz="2000" b="1" dirty="0"/>
          </a:p>
          <a:p>
            <a:pPr algn="just">
              <a:lnSpc>
                <a:spcPct val="120000"/>
              </a:lnSpc>
              <a:buNone/>
            </a:pPr>
            <a:r>
              <a:rPr lang="en-US" sz="2000" b="1" dirty="0"/>
              <a:t>Example:</a:t>
            </a:r>
          </a:p>
          <a:p>
            <a:pPr marL="822960" lvl="1" indent="-457200" algn="just">
              <a:lnSpc>
                <a:spcPct val="120000"/>
              </a:lnSpc>
              <a:spcBef>
                <a:spcPts val="0"/>
              </a:spcBef>
              <a:buNone/>
            </a:pPr>
            <a:r>
              <a:rPr lang="en-US" sz="2000" dirty="0">
                <a:solidFill>
                  <a:schemeClr val="accent6"/>
                </a:solidFill>
              </a:rPr>
              <a:t>PUBLIC XMAX, </a:t>
            </a:r>
            <a:r>
              <a:rPr lang="en-US" sz="2000" dirty="0" smtClean="0">
                <a:solidFill>
                  <a:schemeClr val="accent6"/>
                </a:solidFill>
              </a:rPr>
              <a:t>YMAX		_data Segment</a:t>
            </a:r>
          </a:p>
          <a:p>
            <a:pPr marL="822960" lvl="1" indent="-457200" algn="just">
              <a:lnSpc>
                <a:spcPct val="120000"/>
              </a:lnSpc>
              <a:spcBef>
                <a:spcPts val="0"/>
              </a:spcBef>
              <a:buNone/>
            </a:pPr>
            <a:r>
              <a:rPr lang="en-US" sz="2000" dirty="0" smtClean="0">
                <a:solidFill>
                  <a:schemeClr val="accent6"/>
                </a:solidFill>
              </a:rPr>
              <a:t>							</a:t>
            </a:r>
            <a:r>
              <a:rPr lang="en-US" sz="2000" dirty="0" err="1" smtClean="0">
                <a:solidFill>
                  <a:schemeClr val="accent6"/>
                </a:solidFill>
              </a:rPr>
              <a:t>xmax</a:t>
            </a:r>
            <a:r>
              <a:rPr lang="en-US" sz="2000" dirty="0" smtClean="0">
                <a:solidFill>
                  <a:schemeClr val="accent6"/>
                </a:solidFill>
              </a:rPr>
              <a:t>    </a:t>
            </a:r>
            <a:r>
              <a:rPr lang="en-US" sz="2000" dirty="0" err="1" smtClean="0">
                <a:solidFill>
                  <a:schemeClr val="accent6"/>
                </a:solidFill>
              </a:rPr>
              <a:t>dw</a:t>
            </a:r>
            <a:r>
              <a:rPr lang="en-US" sz="2000" dirty="0" smtClean="0">
                <a:solidFill>
                  <a:schemeClr val="accent6"/>
                </a:solidFill>
              </a:rPr>
              <a:t>     640</a:t>
            </a:r>
          </a:p>
          <a:p>
            <a:pPr marL="822960" lvl="1" indent="-457200" algn="just">
              <a:lnSpc>
                <a:spcPct val="120000"/>
              </a:lnSpc>
              <a:spcBef>
                <a:spcPts val="0"/>
              </a:spcBef>
              <a:buNone/>
            </a:pPr>
            <a:r>
              <a:rPr lang="en-US" sz="2000" dirty="0" smtClean="0">
                <a:solidFill>
                  <a:schemeClr val="accent6"/>
                </a:solidFill>
              </a:rPr>
              <a:t>							</a:t>
            </a:r>
            <a:r>
              <a:rPr lang="en-US" sz="2000" dirty="0" err="1" smtClean="0">
                <a:solidFill>
                  <a:schemeClr val="accent6"/>
                </a:solidFill>
              </a:rPr>
              <a:t>ymax</a:t>
            </a:r>
            <a:r>
              <a:rPr lang="en-US" sz="2000" dirty="0" smtClean="0">
                <a:solidFill>
                  <a:schemeClr val="accent6"/>
                </a:solidFill>
              </a:rPr>
              <a:t>     </a:t>
            </a:r>
            <a:r>
              <a:rPr lang="en-US" sz="2000" dirty="0" err="1" smtClean="0">
                <a:solidFill>
                  <a:schemeClr val="accent6"/>
                </a:solidFill>
              </a:rPr>
              <a:t>dw</a:t>
            </a:r>
            <a:r>
              <a:rPr lang="en-US" sz="2000" dirty="0" smtClean="0">
                <a:solidFill>
                  <a:schemeClr val="accent6"/>
                </a:solidFill>
              </a:rPr>
              <a:t>    350</a:t>
            </a:r>
          </a:p>
          <a:p>
            <a:pPr marL="822960" lvl="1" indent="-457200" algn="just">
              <a:lnSpc>
                <a:spcPct val="120000"/>
              </a:lnSpc>
              <a:spcBef>
                <a:spcPts val="0"/>
              </a:spcBef>
              <a:buNone/>
            </a:pPr>
            <a:r>
              <a:rPr lang="en-US" sz="2000" dirty="0" smtClean="0">
                <a:solidFill>
                  <a:schemeClr val="accent6"/>
                </a:solidFill>
              </a:rPr>
              <a:t>							public    </a:t>
            </a:r>
            <a:r>
              <a:rPr lang="en-US" sz="2000" dirty="0" err="1" smtClean="0">
                <a:solidFill>
                  <a:schemeClr val="accent6"/>
                </a:solidFill>
              </a:rPr>
              <a:t>xmax</a:t>
            </a:r>
            <a:r>
              <a:rPr lang="en-US" sz="2000" dirty="0" smtClean="0">
                <a:solidFill>
                  <a:schemeClr val="accent6"/>
                </a:solidFill>
              </a:rPr>
              <a:t>,  </a:t>
            </a:r>
            <a:r>
              <a:rPr lang="en-US" sz="2000" dirty="0" err="1" smtClean="0">
                <a:solidFill>
                  <a:schemeClr val="accent6"/>
                </a:solidFill>
              </a:rPr>
              <a:t>ymax</a:t>
            </a:r>
            <a:endParaRPr lang="en-US" sz="2000" dirty="0" smtClean="0">
              <a:solidFill>
                <a:schemeClr val="accent6"/>
              </a:solidFill>
            </a:endParaRPr>
          </a:p>
          <a:p>
            <a:pPr marL="822960" lvl="1" indent="-457200" algn="just">
              <a:lnSpc>
                <a:spcPct val="120000"/>
              </a:lnSpc>
              <a:spcBef>
                <a:spcPts val="0"/>
              </a:spcBef>
              <a:buNone/>
            </a:pPr>
            <a:r>
              <a:rPr lang="en-US" sz="2000" dirty="0" smtClean="0">
                <a:solidFill>
                  <a:schemeClr val="accent6"/>
                </a:solidFill>
              </a:rPr>
              <a:t>						_data   ends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linds(horizontal)">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blinds(horizontal)">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blinds(horizontal)">
                                      <p:cBhvr>
                                        <p:cTn id="50" dur="500"/>
                                        <p:tgtEl>
                                          <p:spTgt spid="3">
                                            <p:txEl>
                                              <p:pRg st="8" end="8"/>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blinds(horizontal)">
                                      <p:cBhvr>
                                        <p:cTn id="53" dur="500"/>
                                        <p:tgtEl>
                                          <p:spTgt spid="3">
                                            <p:txEl>
                                              <p:pRg st="9" end="9"/>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blinds(horizontal)">
                                      <p:cBhvr>
                                        <p:cTn id="56" dur="500"/>
                                        <p:tgtEl>
                                          <p:spTgt spid="3">
                                            <p:txEl>
                                              <p:pRg st="10" end="10"/>
                                            </p:txEl>
                                          </p:spTgt>
                                        </p:tgtEl>
                                      </p:cBhvr>
                                    </p:animEffect>
                                  </p:childTnLst>
                                </p:cTn>
                              </p:par>
                              <p:par>
                                <p:cTn id="57" presetID="3" presetClass="entr" presetSubtype="10" fill="hold"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blinds(horizontal)">
                                      <p:cBhvr>
                                        <p:cTn id="59" dur="500"/>
                                        <p:tgtEl>
                                          <p:spTgt spid="3">
                                            <p:txEl>
                                              <p:pRg st="11" end="11"/>
                                            </p:txEl>
                                          </p:spTgt>
                                        </p:tgtEl>
                                      </p:cBhvr>
                                    </p:animEffect>
                                  </p:childTnLst>
                                </p:cTn>
                              </p:par>
                              <p:par>
                                <p:cTn id="60" presetID="3" presetClass="entr" presetSubtype="10" fill="hold" nodeType="with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linds(horizontal)">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357166"/>
            <a:ext cx="6972320" cy="785834"/>
          </a:xfrm>
        </p:spPr>
        <p:txBody>
          <a:bodyPr>
            <a:normAutofit fontScale="90000"/>
          </a:bodyPr>
          <a:lstStyle/>
          <a:p>
            <a:r>
              <a:rPr lang="en-US" sz="2800" b="1" dirty="0">
                <a:solidFill>
                  <a:srgbClr val="FF0000"/>
                </a:solidFill>
              </a:rPr>
              <a:t>2. EXTRN: External </a:t>
            </a:r>
            <a:br>
              <a:rPr lang="en-US" sz="2800" b="1" dirty="0">
                <a:solidFill>
                  <a:srgbClr val="FF0000"/>
                </a:solidFill>
              </a:rPr>
            </a:br>
            <a:endParaRPr lang="en-US" sz="2800" b="1" dirty="0">
              <a:solidFill>
                <a:srgbClr val="FF0000"/>
              </a:solidFill>
            </a:endParaRPr>
          </a:p>
        </p:txBody>
      </p:sp>
      <p:sp>
        <p:nvSpPr>
          <p:cNvPr id="3" name="Content Placeholder 2"/>
          <p:cNvSpPr>
            <a:spLocks noGrp="1"/>
          </p:cNvSpPr>
          <p:nvPr>
            <p:ph idx="1"/>
          </p:nvPr>
        </p:nvSpPr>
        <p:spPr>
          <a:xfrm>
            <a:off x="500034" y="785794"/>
            <a:ext cx="8229600" cy="54102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buNone/>
            </a:pPr>
            <a:r>
              <a:rPr lang="en-US" sz="2000" dirty="0"/>
              <a:t>		The directive EXTRN informs the assembler that the data items or label following the directive will be used in a program module which is defined in other program modules.</a:t>
            </a:r>
          </a:p>
          <a:p>
            <a:pPr algn="just">
              <a:lnSpc>
                <a:spcPct val="120000"/>
              </a:lnSpc>
              <a:buNone/>
            </a:pPr>
            <a:r>
              <a:rPr lang="en-US" sz="2000" b="1" dirty="0"/>
              <a:t>GENERAL   FORM</a:t>
            </a:r>
          </a:p>
          <a:p>
            <a:pPr algn="just">
              <a:lnSpc>
                <a:spcPct val="120000"/>
              </a:lnSpc>
              <a:buNone/>
            </a:pPr>
            <a:r>
              <a:rPr lang="en-US" sz="2000" dirty="0"/>
              <a:t>	</a:t>
            </a:r>
            <a:r>
              <a:rPr lang="en-US" sz="2000" b="1" dirty="0"/>
              <a:t>     EXTERN        Variable1 : ReferenceType1, ………</a:t>
            </a:r>
            <a:r>
              <a:rPr lang="en-US" sz="2000" b="1" dirty="0" err="1"/>
              <a:t>VariableN</a:t>
            </a:r>
            <a:r>
              <a:rPr lang="en-US" sz="2000" b="1" dirty="0"/>
              <a:t> : </a:t>
            </a:r>
            <a:r>
              <a:rPr lang="en-US" sz="2000" b="1" dirty="0" err="1"/>
              <a:t>ReferenceTypeN</a:t>
            </a:r>
            <a:endParaRPr lang="en-US" sz="2000" b="1" dirty="0"/>
          </a:p>
          <a:p>
            <a:pPr algn="just">
              <a:lnSpc>
                <a:spcPct val="120000"/>
              </a:lnSpc>
              <a:buNone/>
            </a:pPr>
            <a:r>
              <a:rPr lang="en-US" sz="2000" b="1" dirty="0"/>
              <a:t>Example:</a:t>
            </a:r>
          </a:p>
          <a:p>
            <a:pPr marL="822960" lvl="1" indent="-457200" algn="just">
              <a:lnSpc>
                <a:spcPct val="120000"/>
              </a:lnSpc>
              <a:spcBef>
                <a:spcPts val="0"/>
              </a:spcBef>
              <a:buNone/>
            </a:pPr>
            <a:r>
              <a:rPr lang="en-US" sz="2000" dirty="0">
                <a:solidFill>
                  <a:schemeClr val="accent6"/>
                </a:solidFill>
              </a:rPr>
              <a:t>EXTERN     XMAX, YMAX  :  WORD</a:t>
            </a:r>
          </a:p>
          <a:p>
            <a:pPr marL="822960" lvl="1" indent="-457200" algn="just">
              <a:lnSpc>
                <a:spcPct val="120000"/>
              </a:lnSpc>
              <a:spcBef>
                <a:spcPts val="0"/>
              </a:spcBef>
              <a:buNone/>
            </a:pPr>
            <a:endParaRPr lang="en-US" sz="2000" dirty="0">
              <a:solidFill>
                <a:schemeClr val="accent6"/>
              </a:solidFill>
            </a:endParaRPr>
          </a:p>
          <a:p>
            <a:pPr marL="822960" lvl="1" indent="-457200" algn="just">
              <a:lnSpc>
                <a:spcPct val="120000"/>
              </a:lnSpc>
              <a:spcBef>
                <a:spcPts val="0"/>
              </a:spcBef>
              <a:buNone/>
            </a:pPr>
            <a:r>
              <a:rPr lang="en-US" sz="2000" dirty="0">
                <a:solidFill>
                  <a:schemeClr val="accent6"/>
                </a:solidFill>
              </a:rPr>
              <a:t>_data </a:t>
            </a:r>
            <a:r>
              <a:rPr lang="en-US" sz="2000" dirty="0" smtClean="0">
                <a:solidFill>
                  <a:schemeClr val="accent6"/>
                </a:solidFill>
              </a:rPr>
              <a:t>segment				_data Segment</a:t>
            </a:r>
            <a:endParaRPr lang="en-US" sz="2000" dirty="0">
              <a:solidFill>
                <a:schemeClr val="accent6"/>
              </a:solidFill>
            </a:endParaRPr>
          </a:p>
          <a:p>
            <a:pPr marL="822960" lvl="1" indent="-457200" algn="just">
              <a:lnSpc>
                <a:spcPct val="120000"/>
              </a:lnSpc>
              <a:spcBef>
                <a:spcPts val="0"/>
              </a:spcBef>
              <a:buNone/>
            </a:pPr>
            <a:r>
              <a:rPr lang="en-US" sz="2000" dirty="0" smtClean="0">
                <a:solidFill>
                  <a:schemeClr val="accent6"/>
                </a:solidFill>
              </a:rPr>
              <a:t>	</a:t>
            </a:r>
            <a:r>
              <a:rPr lang="en-US" sz="2000" dirty="0" err="1" smtClean="0">
                <a:solidFill>
                  <a:schemeClr val="accent6"/>
                </a:solidFill>
              </a:rPr>
              <a:t>Xmax</a:t>
            </a:r>
            <a:r>
              <a:rPr lang="en-US" sz="2000" dirty="0" smtClean="0">
                <a:solidFill>
                  <a:schemeClr val="accent6"/>
                </a:solidFill>
              </a:rPr>
              <a:t>   </a:t>
            </a:r>
            <a:r>
              <a:rPr lang="en-US" sz="2000" dirty="0" err="1">
                <a:solidFill>
                  <a:schemeClr val="accent6"/>
                </a:solidFill>
              </a:rPr>
              <a:t>dw</a:t>
            </a:r>
            <a:r>
              <a:rPr lang="en-US" sz="2000" dirty="0">
                <a:solidFill>
                  <a:schemeClr val="accent6"/>
                </a:solidFill>
              </a:rPr>
              <a:t>   </a:t>
            </a:r>
            <a:r>
              <a:rPr lang="en-US" sz="2000" dirty="0" smtClean="0">
                <a:solidFill>
                  <a:schemeClr val="accent6"/>
                </a:solidFill>
              </a:rPr>
              <a:t>640				….</a:t>
            </a:r>
            <a:endParaRPr lang="en-US" sz="2000" dirty="0">
              <a:solidFill>
                <a:schemeClr val="accent6"/>
              </a:solidFill>
            </a:endParaRPr>
          </a:p>
          <a:p>
            <a:pPr marL="822960" lvl="1" indent="-457200" algn="just">
              <a:lnSpc>
                <a:spcPct val="120000"/>
              </a:lnSpc>
              <a:spcBef>
                <a:spcPts val="0"/>
              </a:spcBef>
              <a:buNone/>
            </a:pPr>
            <a:r>
              <a:rPr lang="en-US" sz="2000" dirty="0" smtClean="0">
                <a:solidFill>
                  <a:schemeClr val="accent6"/>
                </a:solidFill>
              </a:rPr>
              <a:t>	</a:t>
            </a:r>
            <a:r>
              <a:rPr lang="en-US" sz="2000" dirty="0" err="1" smtClean="0">
                <a:solidFill>
                  <a:schemeClr val="accent6"/>
                </a:solidFill>
              </a:rPr>
              <a:t>Ymax</a:t>
            </a:r>
            <a:r>
              <a:rPr lang="en-US" sz="2000" dirty="0" smtClean="0">
                <a:solidFill>
                  <a:schemeClr val="accent6"/>
                </a:solidFill>
              </a:rPr>
              <a:t>    </a:t>
            </a:r>
            <a:r>
              <a:rPr lang="en-US" sz="2000" dirty="0" err="1">
                <a:solidFill>
                  <a:schemeClr val="accent6"/>
                </a:solidFill>
              </a:rPr>
              <a:t>dw</a:t>
            </a:r>
            <a:r>
              <a:rPr lang="en-US" sz="2000" dirty="0">
                <a:solidFill>
                  <a:schemeClr val="accent6"/>
                </a:solidFill>
              </a:rPr>
              <a:t>   </a:t>
            </a:r>
            <a:r>
              <a:rPr lang="en-US" sz="2000" dirty="0" smtClean="0">
                <a:solidFill>
                  <a:schemeClr val="accent6"/>
                </a:solidFill>
              </a:rPr>
              <a:t>350			</a:t>
            </a:r>
            <a:r>
              <a:rPr lang="en-US" sz="2000" dirty="0" err="1" smtClean="0">
                <a:solidFill>
                  <a:schemeClr val="accent6"/>
                </a:solidFill>
              </a:rPr>
              <a:t>extrn</a:t>
            </a:r>
            <a:r>
              <a:rPr lang="en-US" sz="2000" dirty="0" smtClean="0">
                <a:solidFill>
                  <a:schemeClr val="accent6"/>
                </a:solidFill>
              </a:rPr>
              <a:t>   </a:t>
            </a:r>
            <a:r>
              <a:rPr lang="en-US" sz="2000" dirty="0" err="1" smtClean="0">
                <a:solidFill>
                  <a:schemeClr val="accent6"/>
                </a:solidFill>
              </a:rPr>
              <a:t>xmax</a:t>
            </a:r>
            <a:r>
              <a:rPr lang="en-US" sz="2000" dirty="0" smtClean="0">
                <a:solidFill>
                  <a:schemeClr val="accent6"/>
                </a:solidFill>
              </a:rPr>
              <a:t> , </a:t>
            </a:r>
            <a:r>
              <a:rPr lang="en-US" sz="2000" dirty="0" err="1" smtClean="0">
                <a:solidFill>
                  <a:schemeClr val="accent6"/>
                </a:solidFill>
              </a:rPr>
              <a:t>ymax</a:t>
            </a:r>
            <a:r>
              <a:rPr lang="en-US" sz="2000" dirty="0" smtClean="0">
                <a:solidFill>
                  <a:schemeClr val="accent6"/>
                </a:solidFill>
              </a:rPr>
              <a:t> : word</a:t>
            </a:r>
            <a:endParaRPr lang="en-US" sz="2000" dirty="0">
              <a:solidFill>
                <a:schemeClr val="accent6"/>
              </a:solidFill>
            </a:endParaRPr>
          </a:p>
          <a:p>
            <a:pPr marL="822960" lvl="1" indent="-457200" algn="just">
              <a:lnSpc>
                <a:spcPct val="120000"/>
              </a:lnSpc>
              <a:spcBef>
                <a:spcPts val="0"/>
              </a:spcBef>
              <a:buNone/>
            </a:pPr>
            <a:r>
              <a:rPr lang="en-US" sz="2000" dirty="0">
                <a:solidFill>
                  <a:schemeClr val="accent6"/>
                </a:solidFill>
              </a:rPr>
              <a:t>_data   </a:t>
            </a:r>
            <a:r>
              <a:rPr lang="en-US" sz="2000" dirty="0" smtClean="0">
                <a:solidFill>
                  <a:schemeClr val="accent6"/>
                </a:solidFill>
              </a:rPr>
              <a:t>Ends				_data ends</a:t>
            </a:r>
            <a:endParaRPr lang="en-US" sz="2000" dirty="0"/>
          </a:p>
          <a:p>
            <a:pPr algn="just">
              <a:lnSpc>
                <a:spcPct val="150000"/>
              </a:lnSpc>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linds(horizontal)">
                                      <p:cBhvr>
                                        <p:cTn id="38" dur="500"/>
                                        <p:tgtEl>
                                          <p:spTgt spid="3">
                                            <p:txEl>
                                              <p:pRg st="7" end="7"/>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500"/>
                                        <p:tgtEl>
                                          <p:spTgt spid="3">
                                            <p:txEl>
                                              <p:pRg st="8" end="8"/>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linds(horizontal)">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r>
              <a:rPr lang="en-US" sz="2800" b="1" dirty="0">
                <a:solidFill>
                  <a:srgbClr val="FF0000"/>
                </a:solidFill>
              </a:rPr>
              <a:t>3. PTR: Pointer </a:t>
            </a:r>
          </a:p>
        </p:txBody>
      </p:sp>
      <p:sp>
        <p:nvSpPr>
          <p:cNvPr id="3" name="Content Placeholder 2"/>
          <p:cNvSpPr>
            <a:spLocks noGrp="1"/>
          </p:cNvSpPr>
          <p:nvPr>
            <p:ph idx="1"/>
          </p:nvPr>
        </p:nvSpPr>
        <p:spPr>
          <a:xfrm>
            <a:off x="457200" y="857232"/>
            <a:ext cx="8458200" cy="5695968"/>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buNone/>
            </a:pPr>
            <a:r>
              <a:rPr lang="en-US" sz="2000" dirty="0"/>
              <a:t>		The directive PTR is used to indicate the type of memory access (BYTE/WORD/DWORD).</a:t>
            </a:r>
          </a:p>
          <a:p>
            <a:r>
              <a:rPr lang="en-US" sz="2000" dirty="0"/>
              <a:t>For instance, if the assembler encounters the instruction like INC [SI], it will not be able to decide whether to code for byte </a:t>
            </a:r>
            <a:r>
              <a:rPr lang="en-US" sz="2000" dirty="0" smtClean="0"/>
              <a:t>increment </a:t>
            </a:r>
            <a:r>
              <a:rPr lang="en-US" sz="2000" dirty="0"/>
              <a:t>or word increment</a:t>
            </a:r>
            <a:r>
              <a:rPr lang="en-US" sz="2000" dirty="0" smtClean="0"/>
              <a:t>.</a:t>
            </a:r>
          </a:p>
          <a:p>
            <a:r>
              <a:rPr lang="en-US" sz="2000" dirty="0" smtClean="0"/>
              <a:t> </a:t>
            </a:r>
            <a:r>
              <a:rPr lang="en-US" sz="2000" dirty="0"/>
              <a:t>It can be resolved by using PTR directive with the instruction as INC BYTE PTR [SI) for byte increment or INC WORD PTR [SI) for word increment. The directive PTR can also be used to override the type declaration of a variable, i.e., if a variable is declared as word, it can be accessed as byte. </a:t>
            </a:r>
          </a:p>
          <a:p>
            <a:pPr algn="just">
              <a:lnSpc>
                <a:spcPct val="150000"/>
              </a:lnSpc>
              <a:buNone/>
            </a:pPr>
            <a:r>
              <a:rPr lang="en-US" sz="2000" b="1" dirty="0"/>
              <a:t>Example</a:t>
            </a:r>
            <a:r>
              <a:rPr lang="en-US" sz="2000" dirty="0"/>
              <a:t>:</a:t>
            </a:r>
          </a:p>
          <a:p>
            <a:pPr marL="822960" lvl="1" indent="-457200" algn="just">
              <a:lnSpc>
                <a:spcPct val="150000"/>
              </a:lnSpc>
              <a:spcBef>
                <a:spcPts val="0"/>
              </a:spcBef>
              <a:buNone/>
            </a:pPr>
            <a:r>
              <a:rPr lang="en-US" sz="2000" dirty="0">
                <a:solidFill>
                  <a:schemeClr val="accent6"/>
                </a:solidFill>
              </a:rPr>
              <a:t>INC    BYTE    [DI]</a:t>
            </a:r>
          </a:p>
          <a:p>
            <a:pPr marL="822960" lvl="1" indent="-457200" algn="just">
              <a:lnSpc>
                <a:spcPct val="150000"/>
              </a:lnSpc>
              <a:spcBef>
                <a:spcPts val="0"/>
              </a:spcBef>
              <a:buNone/>
            </a:pPr>
            <a:r>
              <a:rPr lang="en-US" sz="2000" dirty="0">
                <a:solidFill>
                  <a:schemeClr val="accent6"/>
                </a:solidFill>
              </a:rPr>
              <a:t>INC    WORD    [DI]</a:t>
            </a:r>
          </a:p>
          <a:p>
            <a:pPr marL="822960" lvl="1" indent="-457200" algn="just">
              <a:lnSpc>
                <a:spcPct val="150000"/>
              </a:lnSpc>
              <a:spcBef>
                <a:spcPts val="0"/>
              </a:spcBef>
              <a:buNone/>
            </a:pPr>
            <a:endParaRPr lang="en-US" sz="2000" dirty="0"/>
          </a:p>
          <a:p>
            <a:pPr algn="just">
              <a:lnSpc>
                <a:spcPct val="150000"/>
              </a:lnSpc>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600" b="1" dirty="0">
                <a:solidFill>
                  <a:srgbClr val="FF0000"/>
                </a:solidFill>
              </a:rPr>
              <a:t>Branch Displacement Directives</a:t>
            </a:r>
          </a:p>
        </p:txBody>
      </p:sp>
      <p:sp>
        <p:nvSpPr>
          <p:cNvPr id="3" name="Content Placeholder 2"/>
          <p:cNvSpPr>
            <a:spLocks noGrp="1"/>
          </p:cNvSpPr>
          <p:nvPr>
            <p:ph idx="1"/>
          </p:nvPr>
        </p:nvSpPr>
        <p:spPr>
          <a:xfrm>
            <a:off x="457200" y="1447800"/>
            <a:ext cx="8229600" cy="5053034"/>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lnSpc>
                <a:spcPct val="160000"/>
              </a:lnSpc>
            </a:pPr>
            <a:r>
              <a:rPr lang="en-US" dirty="0" smtClean="0"/>
              <a:t>The Branch displacement directives are used to control the branch displacement. The branch displacement directives are SHORT and LABEL. </a:t>
            </a:r>
          </a:p>
          <a:p>
            <a:pPr algn="just">
              <a:lnSpc>
                <a:spcPct val="160000"/>
              </a:lnSpc>
              <a:buNone/>
            </a:pPr>
            <a:r>
              <a:rPr lang="en-US" b="1" dirty="0" smtClean="0">
                <a:solidFill>
                  <a:srgbClr val="FF0000"/>
                </a:solidFill>
              </a:rPr>
              <a:t>1</a:t>
            </a:r>
            <a:r>
              <a:rPr lang="en-US" b="1" dirty="0">
                <a:solidFill>
                  <a:srgbClr val="FF0000"/>
                </a:solidFill>
              </a:rPr>
              <a:t>. SHORT: </a:t>
            </a:r>
          </a:p>
          <a:p>
            <a:pPr algn="just">
              <a:lnSpc>
                <a:spcPct val="160000"/>
              </a:lnSpc>
            </a:pPr>
            <a:r>
              <a:rPr lang="en-US" dirty="0" smtClean="0"/>
              <a:t>The directive SHORT informs the assembler that one byte displacement is required to code a jump instruction. </a:t>
            </a:r>
          </a:p>
          <a:p>
            <a:pPr algn="just">
              <a:lnSpc>
                <a:spcPct val="160000"/>
              </a:lnSpc>
            </a:pPr>
            <a:r>
              <a:rPr lang="en-US" dirty="0" smtClean="0"/>
              <a:t>The target address must be in the range of -128 bytes to +127 bytes from the address of </a:t>
            </a:r>
            <a:r>
              <a:rPr lang="en-US" i="1" dirty="0" smtClean="0"/>
              <a:t>jump instruction. </a:t>
            </a:r>
          </a:p>
          <a:p>
            <a:pPr algn="just">
              <a:lnSpc>
                <a:spcPct val="120000"/>
              </a:lnSpc>
              <a:buNone/>
            </a:pPr>
            <a:r>
              <a:rPr lang="en-US" sz="2000" b="1" dirty="0" smtClean="0"/>
              <a:t>Example</a:t>
            </a:r>
            <a:r>
              <a:rPr lang="en-US" sz="2000" dirty="0"/>
              <a:t>:</a:t>
            </a:r>
          </a:p>
          <a:p>
            <a:pPr marL="822960" lvl="1" indent="-457200" algn="just">
              <a:lnSpc>
                <a:spcPct val="120000"/>
              </a:lnSpc>
              <a:spcBef>
                <a:spcPts val="0"/>
              </a:spcBef>
              <a:buNone/>
            </a:pPr>
            <a:r>
              <a:rPr lang="en-US" sz="2000" dirty="0" smtClean="0">
                <a:solidFill>
                  <a:schemeClr val="accent6"/>
                </a:solidFill>
              </a:rPr>
              <a:t>					…….</a:t>
            </a:r>
          </a:p>
          <a:p>
            <a:pPr marL="822960" lvl="1" indent="-457200" algn="just">
              <a:lnSpc>
                <a:spcPct val="120000"/>
              </a:lnSpc>
              <a:spcBef>
                <a:spcPts val="0"/>
              </a:spcBef>
              <a:buNone/>
            </a:pPr>
            <a:endParaRPr lang="en-US" sz="2000" dirty="0">
              <a:solidFill>
                <a:schemeClr val="accent6"/>
              </a:solidFill>
            </a:endParaRPr>
          </a:p>
          <a:p>
            <a:pPr marL="822960" lvl="1" indent="-457200" algn="just">
              <a:lnSpc>
                <a:spcPct val="120000"/>
              </a:lnSpc>
              <a:spcBef>
                <a:spcPts val="0"/>
              </a:spcBef>
              <a:buNone/>
            </a:pPr>
            <a:r>
              <a:rPr lang="en-US" sz="2000" dirty="0">
                <a:solidFill>
                  <a:schemeClr val="accent6"/>
                </a:solidFill>
              </a:rPr>
              <a:t>JMP     </a:t>
            </a:r>
            <a:r>
              <a:rPr lang="en-US" sz="2000" dirty="0" smtClean="0">
                <a:solidFill>
                  <a:schemeClr val="accent6"/>
                </a:solidFill>
              </a:rPr>
              <a:t>SHORT     SKIP		JMP    SHORT SKIP</a:t>
            </a:r>
          </a:p>
          <a:p>
            <a:pPr marL="822960" lvl="1" indent="-457200" algn="just">
              <a:lnSpc>
                <a:spcPct val="120000"/>
              </a:lnSpc>
              <a:spcBef>
                <a:spcPts val="0"/>
              </a:spcBef>
              <a:buNone/>
            </a:pPr>
            <a:r>
              <a:rPr lang="en-US" sz="2000" dirty="0" smtClean="0">
                <a:solidFill>
                  <a:schemeClr val="accent6"/>
                </a:solidFill>
              </a:rPr>
              <a:t>					………</a:t>
            </a:r>
          </a:p>
          <a:p>
            <a:pPr marL="822960" lvl="1" indent="-457200" algn="just">
              <a:lnSpc>
                <a:spcPct val="120000"/>
              </a:lnSpc>
              <a:spcBef>
                <a:spcPts val="0"/>
              </a:spcBef>
              <a:buNone/>
            </a:pPr>
            <a:r>
              <a:rPr lang="en-US" sz="2000" dirty="0" smtClean="0">
                <a:solidFill>
                  <a:schemeClr val="accent6"/>
                </a:solidFill>
              </a:rPr>
              <a:t>				      SKIP   :</a:t>
            </a:r>
            <a:endParaRPr lang="en-US" sz="2000" dirty="0"/>
          </a:p>
          <a:p>
            <a:pPr algn="just">
              <a:lnSpc>
                <a:spcPct val="160000"/>
              </a:lnSpc>
            </a:pPr>
            <a:endParaRPr lang="en-US" i="1" dirty="0"/>
          </a:p>
          <a:p>
            <a:pPr algn="just">
              <a:lnSpc>
                <a:spcPct val="1600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en-US" sz="2800" b="1" dirty="0">
                <a:solidFill>
                  <a:srgbClr val="FF0000"/>
                </a:solidFill>
              </a:rPr>
              <a:t>2.  LABEL </a:t>
            </a:r>
          </a:p>
        </p:txBody>
      </p:sp>
      <p:sp>
        <p:nvSpPr>
          <p:cNvPr id="3" name="Content Placeholder 2"/>
          <p:cNvSpPr>
            <a:spLocks noGrp="1"/>
          </p:cNvSpPr>
          <p:nvPr>
            <p:ph idx="1"/>
          </p:nvPr>
        </p:nvSpPr>
        <p:spPr>
          <a:xfrm>
            <a:off x="457200" y="1447800"/>
            <a:ext cx="8229600" cy="4876800"/>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pPr>
            <a:r>
              <a:rPr lang="en-US" sz="1800" dirty="0"/>
              <a:t>The directive LABEL assigns a name to the current value in the location counter. </a:t>
            </a:r>
            <a:endParaRPr lang="en-US" sz="1800" dirty="0" smtClean="0"/>
          </a:p>
          <a:p>
            <a:pPr algn="just">
              <a:lnSpc>
                <a:spcPct val="150000"/>
              </a:lnSpc>
            </a:pPr>
            <a:r>
              <a:rPr lang="en-US" sz="1800" dirty="0" smtClean="0"/>
              <a:t>The </a:t>
            </a:r>
            <a:r>
              <a:rPr lang="en-US" sz="1800" dirty="0"/>
              <a:t>label directive must be followed by the definition of data type to which label is associated. </a:t>
            </a:r>
          </a:p>
          <a:p>
            <a:pPr algn="just">
              <a:lnSpc>
                <a:spcPct val="150000"/>
              </a:lnSpc>
              <a:buNone/>
            </a:pPr>
            <a:r>
              <a:rPr lang="en-US" sz="1800" b="1" dirty="0"/>
              <a:t>GENERAL FORM</a:t>
            </a:r>
          </a:p>
          <a:p>
            <a:pPr algn="just">
              <a:lnSpc>
                <a:spcPct val="150000"/>
              </a:lnSpc>
              <a:buNone/>
            </a:pPr>
            <a:r>
              <a:rPr lang="en-US" sz="1800" dirty="0"/>
              <a:t>		LABEL  </a:t>
            </a:r>
            <a:r>
              <a:rPr lang="en-US" sz="1800" dirty="0" err="1"/>
              <a:t>labelName</a:t>
            </a:r>
            <a:r>
              <a:rPr lang="en-US" sz="1800" dirty="0"/>
              <a:t>       </a:t>
            </a:r>
            <a:r>
              <a:rPr lang="en-US" sz="1800" dirty="0" err="1"/>
              <a:t>LabelType</a:t>
            </a:r>
            <a:endParaRPr lang="en-US" sz="1800" dirty="0"/>
          </a:p>
          <a:p>
            <a:pPr algn="just">
              <a:lnSpc>
                <a:spcPct val="150000"/>
              </a:lnSpc>
              <a:buNone/>
            </a:pPr>
            <a:r>
              <a:rPr lang="en-US" sz="1800" b="1" dirty="0"/>
              <a:t>Examples:</a:t>
            </a:r>
          </a:p>
          <a:p>
            <a:pPr algn="just">
              <a:lnSpc>
                <a:spcPct val="150000"/>
              </a:lnSpc>
              <a:buNone/>
            </a:pPr>
            <a:r>
              <a:rPr lang="en-US" sz="1800" dirty="0"/>
              <a:t>	</a:t>
            </a:r>
            <a:r>
              <a:rPr lang="en-US" sz="1800" dirty="0">
                <a:solidFill>
                  <a:schemeClr val="accent6"/>
                </a:solidFill>
              </a:rPr>
              <a:t> </a:t>
            </a:r>
            <a:r>
              <a:rPr lang="en-US" sz="1800" dirty="0" smtClean="0">
                <a:solidFill>
                  <a:schemeClr val="accent6"/>
                </a:solidFill>
              </a:rPr>
              <a:t>Stack Segment</a:t>
            </a:r>
          </a:p>
          <a:p>
            <a:pPr algn="just">
              <a:lnSpc>
                <a:spcPct val="150000"/>
              </a:lnSpc>
              <a:buNone/>
            </a:pPr>
            <a:r>
              <a:rPr lang="en-US" sz="1800" dirty="0" smtClean="0">
                <a:solidFill>
                  <a:schemeClr val="accent6"/>
                </a:solidFill>
              </a:rPr>
              <a:t>		data 	</a:t>
            </a:r>
            <a:r>
              <a:rPr lang="en-US" sz="1800" dirty="0" err="1" smtClean="0">
                <a:solidFill>
                  <a:schemeClr val="accent6"/>
                </a:solidFill>
              </a:rPr>
              <a:t>dw</a:t>
            </a:r>
            <a:r>
              <a:rPr lang="en-US" sz="1800" dirty="0" smtClean="0">
                <a:solidFill>
                  <a:schemeClr val="accent6"/>
                </a:solidFill>
              </a:rPr>
              <a:t>      100dup(?)</a:t>
            </a:r>
          </a:p>
          <a:p>
            <a:pPr algn="just">
              <a:lnSpc>
                <a:spcPct val="150000"/>
              </a:lnSpc>
              <a:buNone/>
            </a:pPr>
            <a:r>
              <a:rPr lang="en-US" sz="1800" dirty="0" smtClean="0">
                <a:solidFill>
                  <a:schemeClr val="accent6"/>
                </a:solidFill>
              </a:rPr>
              <a:t>		</a:t>
            </a:r>
            <a:r>
              <a:rPr lang="en-US" sz="1800" dirty="0" err="1" smtClean="0">
                <a:solidFill>
                  <a:schemeClr val="accent6"/>
                </a:solidFill>
              </a:rPr>
              <a:t>stacktop</a:t>
            </a:r>
            <a:r>
              <a:rPr lang="en-US" sz="1800" dirty="0" smtClean="0">
                <a:solidFill>
                  <a:schemeClr val="accent6"/>
                </a:solidFill>
              </a:rPr>
              <a:t>      Label 	   word</a:t>
            </a:r>
          </a:p>
          <a:p>
            <a:pPr algn="just">
              <a:lnSpc>
                <a:spcPct val="150000"/>
              </a:lnSpc>
              <a:buNone/>
            </a:pPr>
            <a:r>
              <a:rPr lang="en-US" sz="1800" dirty="0" smtClean="0">
                <a:solidFill>
                  <a:schemeClr val="accent6"/>
                </a:solidFill>
              </a:rPr>
              <a:t>	stack   Ends</a:t>
            </a:r>
            <a:endParaRPr lang="en-US" sz="1800" dirty="0">
              <a:solidFill>
                <a:schemeClr val="accent6"/>
              </a:solidFill>
            </a:endParaRPr>
          </a:p>
          <a:p>
            <a:pPr algn="just">
              <a:lnSpc>
                <a:spcPct val="150000"/>
              </a:lnSpc>
              <a:buNone/>
            </a:pPr>
            <a:r>
              <a:rPr lang="en-US" sz="1800" dirty="0">
                <a:solidFill>
                  <a:schemeClr val="accent6"/>
                </a:solidFill>
              </a:rPr>
              <a:t>      </a:t>
            </a:r>
            <a:endParaRPr lang="en-US" sz="1800" dirty="0"/>
          </a:p>
          <a:p>
            <a:pPr algn="just">
              <a:lnSpc>
                <a:spcPct val="150000"/>
              </a:lnSpc>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linds(horizontal)">
                                      <p:cBhvr>
                                        <p:cTn id="40" dur="500"/>
                                        <p:tgtEl>
                                          <p:spTgt spid="3">
                                            <p:txEl>
                                              <p:pRg st="6" end="6"/>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linds(horizontal)">
                                      <p:cBhvr>
                                        <p:cTn id="43" dur="500"/>
                                        <p:tgtEl>
                                          <p:spTgt spid="3">
                                            <p:txEl>
                                              <p:pRg st="7" end="7"/>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linds(horizontal)">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600" b="1" dirty="0">
                <a:solidFill>
                  <a:srgbClr val="FF0000"/>
                </a:solidFill>
              </a:rPr>
              <a:t>Header File Inclusion directives</a:t>
            </a:r>
          </a:p>
        </p:txBody>
      </p:sp>
      <p:sp>
        <p:nvSpPr>
          <p:cNvPr id="3" name="Content Placeholder 2"/>
          <p:cNvSpPr>
            <a:spLocks noGrp="1"/>
          </p:cNvSpPr>
          <p:nvPr>
            <p:ph idx="1"/>
          </p:nvPr>
        </p:nvSpPr>
        <p:spPr>
          <a:xfrm>
            <a:off x="457200" y="1447800"/>
            <a:ext cx="8229600" cy="48768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lnSpc>
                <a:spcPct val="170000"/>
              </a:lnSpc>
              <a:buNone/>
            </a:pPr>
            <a:r>
              <a:rPr lang="en-US" dirty="0" smtClean="0"/>
              <a:t>		The </a:t>
            </a:r>
            <a:r>
              <a:rPr lang="en-US" dirty="0"/>
              <a:t>Header File Inclusion directive is used to define a include file header. The header file inclusion directive is INCLUDE. </a:t>
            </a:r>
          </a:p>
          <a:p>
            <a:pPr algn="just">
              <a:lnSpc>
                <a:spcPct val="170000"/>
              </a:lnSpc>
              <a:buNone/>
            </a:pPr>
            <a:r>
              <a:rPr lang="en-US" b="1" dirty="0">
                <a:solidFill>
                  <a:srgbClr val="FF0000"/>
                </a:solidFill>
              </a:rPr>
              <a:t>INCLUDE</a:t>
            </a:r>
          </a:p>
          <a:p>
            <a:pPr algn="just">
              <a:lnSpc>
                <a:spcPct val="170000"/>
              </a:lnSpc>
            </a:pPr>
            <a:r>
              <a:rPr lang="en-US" dirty="0"/>
              <a:t>The directive INCLUDE informs the assembler to include the statements defined in the include file. </a:t>
            </a:r>
          </a:p>
          <a:p>
            <a:pPr algn="just">
              <a:lnSpc>
                <a:spcPct val="170000"/>
              </a:lnSpc>
            </a:pPr>
            <a:r>
              <a:rPr lang="en-US" dirty="0"/>
              <a:t> It is useful to place all the data and frequently used macros into a file known as include file or header file.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buNone/>
            </a:pPr>
            <a:r>
              <a:rPr lang="en-US" sz="2000" b="1" dirty="0"/>
              <a:t>GENERAL FORM</a:t>
            </a:r>
          </a:p>
          <a:p>
            <a:pPr algn="just">
              <a:lnSpc>
                <a:spcPct val="150000"/>
              </a:lnSpc>
              <a:buNone/>
            </a:pPr>
            <a:r>
              <a:rPr lang="en-US" sz="2000" dirty="0"/>
              <a:t>		</a:t>
            </a:r>
            <a:r>
              <a:rPr lang="en-US" sz="2000" b="1" dirty="0"/>
              <a:t>INCLUDE   &lt;  file path specification &gt;</a:t>
            </a:r>
          </a:p>
          <a:p>
            <a:pPr algn="just">
              <a:lnSpc>
                <a:spcPct val="150000"/>
              </a:lnSpc>
              <a:buNone/>
            </a:pPr>
            <a:r>
              <a:rPr lang="en-US" sz="2000" b="1" dirty="0"/>
              <a:t>Examples</a:t>
            </a:r>
            <a:r>
              <a:rPr lang="en-US" sz="2000" dirty="0"/>
              <a:t>:</a:t>
            </a:r>
          </a:p>
          <a:p>
            <a:pPr marL="514350" indent="-514350" algn="just">
              <a:lnSpc>
                <a:spcPct val="150000"/>
              </a:lnSpc>
              <a:buAutoNum type="arabicPeriod"/>
            </a:pPr>
            <a:r>
              <a:rPr lang="en-US" sz="2000" dirty="0">
                <a:solidFill>
                  <a:schemeClr val="accent5"/>
                </a:solidFill>
              </a:rPr>
              <a:t>INCLUDE   MACRO. LIB</a:t>
            </a:r>
          </a:p>
          <a:p>
            <a:pPr marL="514350" indent="-514350" algn="just">
              <a:lnSpc>
                <a:spcPct val="150000"/>
              </a:lnSpc>
              <a:buAutoNum type="arabicPeriod"/>
            </a:pPr>
            <a:r>
              <a:rPr lang="en-US" sz="2000" dirty="0" smtClean="0">
                <a:solidFill>
                  <a:schemeClr val="accent5"/>
                </a:solidFill>
              </a:rPr>
              <a:t>INCLUDE   </a:t>
            </a:r>
            <a:r>
              <a:rPr lang="en-US" sz="2000" dirty="0">
                <a:solidFill>
                  <a:schemeClr val="accent5"/>
                </a:solidFill>
              </a:rPr>
              <a:t>C:\MULIB\CONST.H</a:t>
            </a:r>
          </a:p>
          <a:p>
            <a:pPr marL="514350" indent="-514350" algn="just">
              <a:lnSpc>
                <a:spcPct val="150000"/>
              </a:lnSpc>
              <a:buAutoNum type="arabicPeriod"/>
            </a:pPr>
            <a:endParaRPr lang="en-US" sz="2000" dirty="0">
              <a:solidFill>
                <a:schemeClr val="accent5"/>
              </a:solidFill>
            </a:endParaRPr>
          </a:p>
          <a:p>
            <a:pPr marL="514350" indent="-514350" algn="just">
              <a:lnSpc>
                <a:spcPct val="150000"/>
              </a:lnSpc>
              <a:buAutoNum type="arabicPeriod"/>
            </a:pPr>
            <a:endParaRPr lang="en-US" sz="2000"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600" dirty="0">
                <a:solidFill>
                  <a:srgbClr val="FF0000"/>
                </a:solidFill>
              </a:rPr>
              <a:t>Target Machine Code Generation </a:t>
            </a:r>
          </a:p>
        </p:txBody>
      </p:sp>
      <p:sp>
        <p:nvSpPr>
          <p:cNvPr id="3" name="Content Placeholder 2"/>
          <p:cNvSpPr>
            <a:spLocks noGrp="1"/>
          </p:cNvSpPr>
          <p:nvPr>
            <p:ph idx="1"/>
          </p:nvPr>
        </p:nvSpPr>
        <p:spPr>
          <a:xfrm>
            <a:off x="457200" y="1447800"/>
            <a:ext cx="8229600" cy="48768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buNone/>
            </a:pPr>
            <a:r>
              <a:rPr lang="en-US" sz="2000" dirty="0"/>
              <a:t>		The assembler will recognize only 8086 instructions by default. It is because the program that confirm themselves to the 8086 instruction set can run on any IBM PC, irrespective of the microprocessor (8086, 80186, ..) used. </a:t>
            </a:r>
          </a:p>
          <a:p>
            <a:pPr algn="just">
              <a:lnSpc>
                <a:spcPct val="150000"/>
              </a:lnSpc>
              <a:buNone/>
            </a:pPr>
            <a:endParaRPr lang="en-US" sz="2000" dirty="0"/>
          </a:p>
          <a:p>
            <a:pPr algn="just">
              <a:lnSpc>
                <a:spcPct val="150000"/>
              </a:lnSpc>
              <a:buNone/>
            </a:pPr>
            <a:endParaRPr lang="en-US" sz="2000" dirty="0"/>
          </a:p>
        </p:txBody>
      </p:sp>
      <p:sp>
        <p:nvSpPr>
          <p:cNvPr id="7" name="Rectangle 6"/>
          <p:cNvSpPr/>
          <p:nvPr/>
        </p:nvSpPr>
        <p:spPr>
          <a:xfrm>
            <a:off x="990600" y="3657600"/>
            <a:ext cx="3124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p:cNvPicPr>
            <a:picLocks noChangeAspect="1" noChangeArrowheads="1"/>
          </p:cNvPicPr>
          <p:nvPr/>
        </p:nvPicPr>
        <p:blipFill>
          <a:blip r:embed="rId2"/>
          <a:srcRect/>
          <a:stretch>
            <a:fillRect/>
          </a:stretch>
        </p:blipFill>
        <p:spPr bwMode="auto">
          <a:xfrm>
            <a:off x="914400" y="3429000"/>
            <a:ext cx="7443814"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500034" y="928670"/>
            <a:ext cx="8229600" cy="4389120"/>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en-IN" sz="4400" b="1" dirty="0">
                <a:solidFill>
                  <a:srgbClr val="FF0000"/>
                </a:solidFill>
                <a:latin typeface="Times New Roman" pitchFamily="18" charset="0"/>
                <a:cs typeface="Times New Roman" pitchFamily="18" charset="0"/>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04800" y="228600"/>
            <a:ext cx="8610600" cy="6400800"/>
          </a:xfrm>
        </p:spPr>
        <p:style>
          <a:lnRef idx="2">
            <a:schemeClr val="accent1"/>
          </a:lnRef>
          <a:fillRef idx="1">
            <a:schemeClr val="lt1"/>
          </a:fillRef>
          <a:effectRef idx="0">
            <a:schemeClr val="accent1"/>
          </a:effectRef>
          <a:fontRef idx="minor">
            <a:schemeClr val="dk1"/>
          </a:fontRef>
        </p:style>
        <p:txBody>
          <a:bodyPr>
            <a:normAutofit/>
          </a:bodyPr>
          <a:lstStyle/>
          <a:p>
            <a:pPr marL="532765" marR="901065" indent="-457200" algn="just">
              <a:lnSpc>
                <a:spcPct val="170000"/>
              </a:lnSpc>
              <a:spcBef>
                <a:spcPts val="500"/>
              </a:spcBef>
              <a:buClr>
                <a:srgbClr val="D16248"/>
              </a:buClr>
              <a:buSzPct val="82352"/>
              <a:buNone/>
              <a:tabLst>
                <a:tab pos="349885" algn="l"/>
                <a:tab pos="350520" algn="l"/>
              </a:tabLst>
            </a:pPr>
            <a:r>
              <a:rPr lang="en-IN" sz="2800" b="1" dirty="0">
                <a:solidFill>
                  <a:srgbClr val="FF0000"/>
                </a:solidFill>
              </a:rPr>
              <a:t>SYMBOLS: </a:t>
            </a:r>
          </a:p>
          <a:p>
            <a:pPr marL="532765" marR="901065" indent="-457200" algn="just">
              <a:lnSpc>
                <a:spcPct val="170000"/>
              </a:lnSpc>
              <a:spcBef>
                <a:spcPts val="500"/>
              </a:spcBef>
              <a:buClr>
                <a:srgbClr val="D16248"/>
              </a:buClr>
              <a:buSzPct val="82352"/>
              <a:buNone/>
              <a:tabLst>
                <a:tab pos="349885" algn="l"/>
                <a:tab pos="350520" algn="l"/>
              </a:tabLst>
            </a:pPr>
            <a:r>
              <a:rPr lang="en-IN" sz="2000" dirty="0"/>
              <a:t>					It is used </a:t>
            </a:r>
            <a:r>
              <a:rPr lang="en-IN" sz="2000" spc="-5" dirty="0"/>
              <a:t>to signify </a:t>
            </a:r>
            <a:r>
              <a:rPr lang="en-IN" sz="2000" dirty="0"/>
              <a:t>different components of the ALP (assembly Language  Program).</a:t>
            </a:r>
          </a:p>
          <a:p>
            <a:pPr marL="349885" algn="just">
              <a:lnSpc>
                <a:spcPct val="170000"/>
              </a:lnSpc>
              <a:spcBef>
                <a:spcPts val="25"/>
              </a:spcBef>
              <a:buNone/>
              <a:tabLst>
                <a:tab pos="624205" algn="l"/>
              </a:tabLst>
            </a:pPr>
            <a:r>
              <a:rPr lang="en-IN" sz="2000" spc="70" dirty="0"/>
              <a:t>	</a:t>
            </a:r>
            <a:r>
              <a:rPr lang="en-IN" sz="2000" dirty="0"/>
              <a:t>Symbols consist </a:t>
            </a:r>
            <a:r>
              <a:rPr lang="en-IN" sz="2000" spc="-5" dirty="0"/>
              <a:t>of following</a:t>
            </a:r>
            <a:r>
              <a:rPr lang="en-IN" sz="2000" spc="-75" dirty="0"/>
              <a:t> </a:t>
            </a:r>
            <a:r>
              <a:rPr lang="en-IN" sz="2000" spc="-5" dirty="0"/>
              <a:t>characters.</a:t>
            </a:r>
            <a:endParaRPr lang="en-IN" sz="2000" dirty="0"/>
          </a:p>
          <a:p>
            <a:pPr marL="899160" lvl="1" indent="-229235" algn="just">
              <a:lnSpc>
                <a:spcPct val="170000"/>
              </a:lnSpc>
              <a:spcBef>
                <a:spcPts val="5"/>
              </a:spcBef>
              <a:buClr>
                <a:srgbClr val="FF0000"/>
              </a:buClr>
              <a:buSzPct val="73076"/>
              <a:buFont typeface="Wingdings"/>
              <a:buChar char=""/>
              <a:tabLst>
                <a:tab pos="898525" algn="l"/>
                <a:tab pos="899160" algn="l"/>
              </a:tabLst>
            </a:pPr>
            <a:r>
              <a:rPr lang="en-IN" sz="2000" spc="-5" dirty="0"/>
              <a:t>Upper case &amp; lower case </a:t>
            </a:r>
            <a:r>
              <a:rPr lang="en-IN" sz="2000" spc="-10" dirty="0"/>
              <a:t>alphabets: </a:t>
            </a:r>
            <a:r>
              <a:rPr lang="en-IN" sz="2000" spc="-5" dirty="0"/>
              <a:t>A to Z; a to</a:t>
            </a:r>
            <a:r>
              <a:rPr lang="en-IN" sz="2000" spc="90" dirty="0"/>
              <a:t> </a:t>
            </a:r>
            <a:r>
              <a:rPr lang="en-IN" sz="2000" spc="-5" dirty="0"/>
              <a:t>z</a:t>
            </a:r>
            <a:endParaRPr lang="en-IN" sz="2000" dirty="0"/>
          </a:p>
          <a:p>
            <a:pPr marL="899160" lvl="1" indent="-229235" algn="just">
              <a:lnSpc>
                <a:spcPct val="170000"/>
              </a:lnSpc>
              <a:buClr>
                <a:srgbClr val="FF0000"/>
              </a:buClr>
              <a:buSzPct val="73076"/>
              <a:buFont typeface="Wingdings"/>
              <a:buChar char=""/>
              <a:tabLst>
                <a:tab pos="898525" algn="l"/>
                <a:tab pos="899160" algn="l"/>
              </a:tabLst>
            </a:pPr>
            <a:r>
              <a:rPr lang="en-IN" sz="2000" spc="-5" dirty="0"/>
              <a:t>Digits: 0 to</a:t>
            </a:r>
            <a:r>
              <a:rPr lang="en-IN" sz="2000" spc="5" dirty="0"/>
              <a:t> </a:t>
            </a:r>
            <a:r>
              <a:rPr lang="en-IN" sz="2000" spc="-5" dirty="0"/>
              <a:t>9</a:t>
            </a:r>
            <a:endParaRPr lang="en-IN" sz="2000" dirty="0"/>
          </a:p>
          <a:p>
            <a:pPr marL="899160" lvl="1" indent="-229235" algn="just">
              <a:lnSpc>
                <a:spcPct val="170000"/>
              </a:lnSpc>
              <a:buClr>
                <a:srgbClr val="FF0000"/>
              </a:buClr>
              <a:buSzPct val="73076"/>
              <a:buFont typeface="Wingdings"/>
              <a:buChar char=""/>
              <a:tabLst>
                <a:tab pos="898525" algn="l"/>
                <a:tab pos="899160" algn="l"/>
              </a:tabLst>
            </a:pPr>
            <a:r>
              <a:rPr lang="en-IN" sz="2000" spc="-5" dirty="0"/>
              <a:t>Special </a:t>
            </a:r>
            <a:r>
              <a:rPr lang="en-IN" sz="2000" spc="-10" dirty="0"/>
              <a:t>characters: </a:t>
            </a:r>
            <a:r>
              <a:rPr lang="en-IN" sz="2000" spc="-5" dirty="0"/>
              <a:t>$, ?, @, _</a:t>
            </a:r>
            <a:r>
              <a:rPr lang="en-IN" sz="2000" spc="45" dirty="0"/>
              <a:t> </a:t>
            </a:r>
            <a:r>
              <a:rPr lang="en-IN" sz="2000" spc="-5" dirty="0"/>
              <a:t>(underscore)</a:t>
            </a:r>
            <a:endParaRPr lang="en-IN" sz="2000" dirty="0"/>
          </a:p>
          <a:p>
            <a:pPr marL="899160" lvl="1" indent="-229235" algn="just">
              <a:lnSpc>
                <a:spcPct val="170000"/>
              </a:lnSpc>
              <a:buClr>
                <a:srgbClr val="FF0000"/>
              </a:buClr>
              <a:buSzPct val="73076"/>
              <a:buFont typeface="Wingdings"/>
              <a:buChar char=""/>
              <a:tabLst>
                <a:tab pos="898525" algn="l"/>
                <a:tab pos="899160" algn="l"/>
              </a:tabLst>
            </a:pPr>
            <a:r>
              <a:rPr lang="en-IN" sz="2000" spc="-5" dirty="0"/>
              <a:t>No distinction </a:t>
            </a:r>
            <a:r>
              <a:rPr lang="en-IN" sz="2000" spc="-10" dirty="0"/>
              <a:t>between </a:t>
            </a:r>
            <a:r>
              <a:rPr lang="en-IN" sz="2000" spc="-5" dirty="0"/>
              <a:t>an uppercase and lowercase</a:t>
            </a:r>
            <a:r>
              <a:rPr lang="en-IN" sz="2000" spc="25" dirty="0"/>
              <a:t> </a:t>
            </a:r>
            <a:r>
              <a:rPr lang="en-IN" sz="2000" spc="-5" dirty="0"/>
              <a:t>letter</a:t>
            </a:r>
            <a:endParaRPr lang="en-IN" sz="2000" dirty="0"/>
          </a:p>
          <a:p>
            <a:pPr marL="898525" lvl="1" indent="-229235" algn="just">
              <a:lnSpc>
                <a:spcPct val="170000"/>
              </a:lnSpc>
              <a:buClr>
                <a:srgbClr val="FF0000"/>
              </a:buClr>
              <a:buSzPct val="73076"/>
              <a:buFont typeface="Wingdings"/>
              <a:buChar char=""/>
              <a:tabLst>
                <a:tab pos="898525" algn="l"/>
                <a:tab pos="899160" algn="l"/>
              </a:tabLst>
            </a:pPr>
            <a:r>
              <a:rPr lang="en-IN" sz="2000" spc="-5" dirty="0"/>
              <a:t>A hexadecimal no. starting with A to F must </a:t>
            </a:r>
            <a:r>
              <a:rPr lang="en-IN" sz="2000" spc="-10" dirty="0"/>
              <a:t>begin </a:t>
            </a:r>
            <a:r>
              <a:rPr lang="en-IN" sz="2000" spc="-5" dirty="0"/>
              <a:t>with </a:t>
            </a:r>
            <a:r>
              <a:rPr lang="en-IN" sz="2000" spc="-10" dirty="0"/>
              <a:t>“0” </a:t>
            </a:r>
            <a:r>
              <a:rPr lang="en-IN" sz="2000" spc="-5" dirty="0"/>
              <a:t>(zero) ; otherwise will </a:t>
            </a:r>
            <a:r>
              <a:rPr lang="en-IN" sz="2000" spc="-10" dirty="0"/>
              <a:t>be </a:t>
            </a:r>
            <a:r>
              <a:rPr lang="en-IN" sz="2000" spc="-5" dirty="0"/>
              <a:t>taken as a</a:t>
            </a:r>
            <a:r>
              <a:rPr lang="en-IN" sz="2000" spc="225" dirty="0"/>
              <a:t> </a:t>
            </a:r>
            <a:r>
              <a:rPr lang="en-IN" sz="2000" spc="-10" dirty="0"/>
              <a:t>symbol</a:t>
            </a:r>
            <a:endParaRPr lang="en-IN" sz="2000" dirty="0"/>
          </a:p>
          <a:p>
            <a:pPr algn="just"/>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linds(horizont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blinds(horizontal)">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blinds(horizontal)">
                                      <p:cBhvr>
                                        <p:cTn id="4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17220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589915" indent="-514350">
              <a:lnSpc>
                <a:spcPct val="150000"/>
              </a:lnSpc>
              <a:buClr>
                <a:srgbClr val="D16248"/>
              </a:buClr>
              <a:buSzPct val="82352"/>
              <a:buNone/>
              <a:tabLst>
                <a:tab pos="349885" algn="l"/>
                <a:tab pos="350520" algn="l"/>
              </a:tabLst>
            </a:pPr>
            <a:r>
              <a:rPr lang="en-IN" sz="3200" b="1" dirty="0">
                <a:solidFill>
                  <a:srgbClr val="FF0000"/>
                </a:solidFill>
              </a:rPr>
              <a:t>VARIABLE</a:t>
            </a:r>
          </a:p>
          <a:p>
            <a:pPr marL="589915" indent="-514350" algn="just">
              <a:lnSpc>
                <a:spcPct val="150000"/>
              </a:lnSpc>
              <a:buClr>
                <a:srgbClr val="D16248"/>
              </a:buClr>
              <a:buSzPct val="82352"/>
              <a:buNone/>
              <a:tabLst>
                <a:tab pos="349885" algn="l"/>
                <a:tab pos="350520" algn="l"/>
              </a:tabLst>
            </a:pPr>
            <a:r>
              <a:rPr lang="en-IN" sz="3200" spc="-5" dirty="0"/>
              <a:t>			</a:t>
            </a:r>
            <a:r>
              <a:rPr lang="en-IN" sz="2400" spc="-5" dirty="0"/>
              <a:t>	Variables are the symbols whose values can be dynamically varied during run – time (running program).</a:t>
            </a:r>
          </a:p>
          <a:p>
            <a:pPr marL="589915" indent="-514350" algn="just">
              <a:lnSpc>
                <a:spcPct val="150000"/>
              </a:lnSpc>
              <a:buClr>
                <a:srgbClr val="D16248"/>
              </a:buClr>
              <a:buSzPct val="82352"/>
              <a:buNone/>
              <a:tabLst>
                <a:tab pos="349885" algn="l"/>
                <a:tab pos="350520" algn="l"/>
              </a:tabLst>
            </a:pPr>
            <a:r>
              <a:rPr lang="en-IN" sz="2400" b="1" u="sng" spc="-5" dirty="0"/>
              <a:t>Rules for Variable Names.</a:t>
            </a:r>
            <a:endParaRPr lang="en-IN" sz="2400" b="1" u="sng" dirty="0"/>
          </a:p>
          <a:p>
            <a:pPr marL="349885" algn="just">
              <a:lnSpc>
                <a:spcPct val="150000"/>
              </a:lnSpc>
              <a:buFont typeface="Wingdings" pitchFamily="2" charset="2"/>
              <a:buChar char="Ø"/>
              <a:tabLst>
                <a:tab pos="624205" algn="l"/>
              </a:tabLst>
            </a:pPr>
            <a:r>
              <a:rPr lang="en-IN" sz="2400" dirty="0"/>
              <a:t>A variable can have any one of the following characters.</a:t>
            </a:r>
          </a:p>
          <a:p>
            <a:pPr marL="349885" algn="just">
              <a:lnSpc>
                <a:spcPct val="150000"/>
              </a:lnSpc>
              <a:buNone/>
              <a:tabLst>
                <a:tab pos="624205" algn="l"/>
              </a:tabLst>
            </a:pPr>
            <a:r>
              <a:rPr lang="en-IN" sz="2400" dirty="0"/>
              <a:t>		 A </a:t>
            </a:r>
            <a:r>
              <a:rPr lang="en-IN" sz="2400" spc="-5" dirty="0"/>
              <a:t>to Z; </a:t>
            </a:r>
            <a:r>
              <a:rPr lang="en-IN" sz="2400" dirty="0"/>
              <a:t>a </a:t>
            </a:r>
            <a:r>
              <a:rPr lang="en-IN" sz="2400" spc="-5" dirty="0"/>
              <a:t>to </a:t>
            </a:r>
            <a:r>
              <a:rPr lang="en-IN" sz="2400" dirty="0"/>
              <a:t>z; 0 </a:t>
            </a:r>
            <a:r>
              <a:rPr lang="en-IN" sz="2400" spc="-5" dirty="0"/>
              <a:t>to 9; </a:t>
            </a:r>
            <a:r>
              <a:rPr lang="en-IN" sz="2400" dirty="0"/>
              <a:t>@; _</a:t>
            </a:r>
            <a:r>
              <a:rPr lang="en-IN" sz="2400" spc="-105" dirty="0"/>
              <a:t> </a:t>
            </a:r>
            <a:r>
              <a:rPr lang="en-IN" sz="2400" spc="-5" dirty="0"/>
              <a:t>(underscore).</a:t>
            </a:r>
          </a:p>
          <a:p>
            <a:pPr marL="349885" algn="just">
              <a:lnSpc>
                <a:spcPct val="150000"/>
              </a:lnSpc>
              <a:buFont typeface="Wingdings" pitchFamily="2" charset="2"/>
              <a:buChar char="Ø"/>
              <a:tabLst>
                <a:tab pos="624205" algn="l"/>
              </a:tabLst>
            </a:pPr>
            <a:r>
              <a:rPr lang="en-IN" sz="2400" spc="-5" dirty="0"/>
              <a:t>A Variable name must start with letter or Underscore.</a:t>
            </a:r>
          </a:p>
          <a:p>
            <a:pPr marL="349885" algn="just">
              <a:lnSpc>
                <a:spcPct val="150000"/>
              </a:lnSpc>
              <a:buFont typeface="Wingdings" pitchFamily="2" charset="2"/>
              <a:buChar char="Ø"/>
              <a:tabLst>
                <a:tab pos="624205" algn="l"/>
              </a:tabLst>
            </a:pPr>
            <a:r>
              <a:rPr lang="en-IN" sz="2400" spc="-5" dirty="0"/>
              <a:t>Length of the variable name depends on the assembler, normally  max. length is 32 characters.</a:t>
            </a:r>
          </a:p>
          <a:p>
            <a:pPr marL="349885" algn="just">
              <a:lnSpc>
                <a:spcPct val="150000"/>
              </a:lnSpc>
              <a:buFont typeface="Wingdings" pitchFamily="2" charset="2"/>
              <a:buChar char="Ø"/>
              <a:tabLst>
                <a:tab pos="624205" algn="l"/>
              </a:tabLst>
            </a:pPr>
            <a:r>
              <a:rPr lang="en-IN" sz="2400" spc="-5" dirty="0"/>
              <a:t>There is no distinction between the uppercase and lower case letters. </a:t>
            </a:r>
          </a:p>
          <a:p>
            <a:pPr marL="349885" algn="just">
              <a:lnSpc>
                <a:spcPct val="150000"/>
              </a:lnSpc>
              <a:buNone/>
              <a:tabLst>
                <a:tab pos="624205" algn="l"/>
              </a:tabLst>
            </a:pPr>
            <a:r>
              <a:rPr lang="en-IN" sz="2400" b="1" spc="-5" dirty="0"/>
              <a:t>Examples</a:t>
            </a:r>
            <a:r>
              <a:rPr lang="en-IN" sz="2400" spc="-5" dirty="0"/>
              <a:t>:</a:t>
            </a:r>
          </a:p>
          <a:p>
            <a:pPr marL="349885" algn="just">
              <a:lnSpc>
                <a:spcPct val="150000"/>
              </a:lnSpc>
              <a:buNone/>
              <a:tabLst>
                <a:tab pos="624205" algn="l"/>
              </a:tabLst>
            </a:pPr>
            <a:r>
              <a:rPr lang="en-IN" sz="2400" b="1" u="sng" spc="-5" dirty="0"/>
              <a:t>Valid</a:t>
            </a:r>
            <a:r>
              <a:rPr lang="en-IN" sz="2400" spc="-5" dirty="0"/>
              <a:t> : Num1, NUM, _data, </a:t>
            </a:r>
            <a:r>
              <a:rPr lang="en-IN" sz="2400" spc="-5" dirty="0" err="1"/>
              <a:t>Total_marks</a:t>
            </a:r>
            <a:endParaRPr lang="en-IN" sz="2400" spc="-5" dirty="0"/>
          </a:p>
          <a:p>
            <a:pPr marL="349885" algn="just">
              <a:lnSpc>
                <a:spcPct val="150000"/>
              </a:lnSpc>
              <a:buNone/>
              <a:tabLst>
                <a:tab pos="624205" algn="l"/>
              </a:tabLst>
            </a:pPr>
            <a:r>
              <a:rPr lang="en-IN" sz="2400" b="1" u="sng" spc="-5" dirty="0"/>
              <a:t>Invalid</a:t>
            </a:r>
            <a:r>
              <a:rPr lang="en-IN" sz="2400" spc="-5" dirty="0"/>
              <a:t>: 1num1 , $ , $num</a:t>
            </a:r>
          </a:p>
          <a:p>
            <a:pPr marL="349885" algn="just">
              <a:lnSpc>
                <a:spcPct val="150000"/>
              </a:lnSpc>
              <a:buNone/>
              <a:tabLst>
                <a:tab pos="624205" algn="l"/>
              </a:tabLst>
            </a:pPr>
            <a:endParaRPr lang="en-IN" sz="3200" dirty="0"/>
          </a:p>
          <a:p>
            <a:pPr>
              <a:lnSpc>
                <a:spcPct val="150000"/>
              </a:lnSpc>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linds(horizontal)">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blinds(horizontal)">
                                      <p:cBhvr>
                                        <p:cTn id="5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349885" marR="571500" indent="-274320">
              <a:lnSpc>
                <a:spcPct val="80000"/>
              </a:lnSpc>
              <a:buClr>
                <a:srgbClr val="D16248"/>
              </a:buClr>
              <a:buSzPct val="82352"/>
              <a:buNone/>
              <a:tabLst>
                <a:tab pos="349885" algn="l"/>
                <a:tab pos="350520" algn="l"/>
              </a:tabLst>
            </a:pPr>
            <a:r>
              <a:rPr lang="en-IN" sz="2800" b="1" spc="-5" dirty="0">
                <a:solidFill>
                  <a:srgbClr val="FF0000"/>
                </a:solidFill>
              </a:rPr>
              <a:t>CONSTANTS:</a:t>
            </a:r>
          </a:p>
          <a:p>
            <a:pPr marL="349885" marR="571500" indent="-274320" algn="just">
              <a:lnSpc>
                <a:spcPct val="150000"/>
              </a:lnSpc>
              <a:buClr>
                <a:srgbClr val="D16248"/>
              </a:buClr>
              <a:buSzPct val="82352"/>
              <a:buNone/>
              <a:tabLst>
                <a:tab pos="349885" algn="l"/>
                <a:tab pos="350520" algn="l"/>
              </a:tabLst>
            </a:pPr>
            <a:r>
              <a:rPr lang="en-IN" sz="2000" spc="-5" dirty="0"/>
              <a:t>			These </a:t>
            </a:r>
            <a:r>
              <a:rPr lang="en-IN" sz="2000" dirty="0"/>
              <a:t>are symbols whose values can not be varies while running a  program.</a:t>
            </a:r>
          </a:p>
          <a:p>
            <a:pPr marL="532765" marR="571500" indent="-457200" algn="just">
              <a:lnSpc>
                <a:spcPct val="150000"/>
              </a:lnSpc>
              <a:buClr>
                <a:srgbClr val="D16248"/>
              </a:buClr>
              <a:buSzPct val="82352"/>
              <a:buFont typeface="+mj-lt"/>
              <a:buAutoNum type="arabicPeriod"/>
              <a:tabLst>
                <a:tab pos="349885" algn="l"/>
                <a:tab pos="350520" algn="l"/>
              </a:tabLst>
            </a:pPr>
            <a:r>
              <a:rPr lang="en-IN" sz="2000" dirty="0"/>
              <a:t>A </a:t>
            </a:r>
            <a:r>
              <a:rPr lang="en-IN" sz="2000" b="1" u="sng" spc="-5" dirty="0"/>
              <a:t>numeric</a:t>
            </a:r>
            <a:r>
              <a:rPr lang="en-IN" sz="2000" u="sng" spc="-5" dirty="0"/>
              <a:t> </a:t>
            </a:r>
            <a:r>
              <a:rPr lang="en-IN" sz="2000" b="1" u="sng" spc="-5" dirty="0"/>
              <a:t>constant</a:t>
            </a:r>
            <a:r>
              <a:rPr lang="en-IN" sz="2000" u="sng" spc="-5" dirty="0"/>
              <a:t> </a:t>
            </a:r>
            <a:r>
              <a:rPr lang="en-IN" sz="2000" dirty="0"/>
              <a:t>may be a binary, </a:t>
            </a:r>
            <a:r>
              <a:rPr lang="en-IN" sz="2000" spc="-5" dirty="0"/>
              <a:t>decimal or hexadecimal</a:t>
            </a:r>
            <a:r>
              <a:rPr lang="en-IN" sz="2000" spc="-140" dirty="0"/>
              <a:t> </a:t>
            </a:r>
            <a:r>
              <a:rPr lang="en-IN" sz="2000" dirty="0"/>
              <a:t>number.</a:t>
            </a:r>
          </a:p>
          <a:p>
            <a:pPr marL="532765" marR="571500" indent="-457200" algn="just">
              <a:lnSpc>
                <a:spcPct val="150000"/>
              </a:lnSpc>
              <a:buClr>
                <a:srgbClr val="D16248"/>
              </a:buClr>
              <a:buSzPct val="82352"/>
              <a:buFont typeface="+mj-lt"/>
              <a:buAutoNum type="arabicPeriod"/>
              <a:tabLst>
                <a:tab pos="349885" algn="l"/>
                <a:tab pos="350520" algn="l"/>
              </a:tabLst>
            </a:pPr>
            <a:r>
              <a:rPr lang="en-IN" sz="2000" dirty="0"/>
              <a:t>Symbols </a:t>
            </a:r>
            <a:r>
              <a:rPr lang="en-IN" sz="2000" spc="-5" dirty="0"/>
              <a:t>B, </a:t>
            </a:r>
            <a:r>
              <a:rPr lang="en-IN" sz="2000" dirty="0"/>
              <a:t>D &amp; H must be used at </a:t>
            </a:r>
            <a:r>
              <a:rPr lang="en-IN" sz="2000" spc="-5" dirty="0"/>
              <a:t>the </a:t>
            </a:r>
            <a:r>
              <a:rPr lang="en-IN" sz="2000" dirty="0"/>
              <a:t>end </a:t>
            </a:r>
            <a:r>
              <a:rPr lang="en-IN" sz="2000" spc="-5" dirty="0"/>
              <a:t>of </a:t>
            </a:r>
            <a:r>
              <a:rPr lang="en-IN" sz="2000" dirty="0"/>
              <a:t>a binary, </a:t>
            </a:r>
            <a:r>
              <a:rPr lang="en-IN" sz="2000" spc="-5" dirty="0"/>
              <a:t>decimal </a:t>
            </a:r>
            <a:r>
              <a:rPr lang="en-IN" sz="2000" dirty="0"/>
              <a:t>and </a:t>
            </a:r>
            <a:r>
              <a:rPr lang="en-IN" sz="2000" spc="-5" dirty="0"/>
              <a:t>hexadecimal</a:t>
            </a:r>
            <a:r>
              <a:rPr lang="en-IN" sz="2000" spc="-190" dirty="0"/>
              <a:t> </a:t>
            </a:r>
            <a:r>
              <a:rPr lang="en-IN" sz="2000" dirty="0"/>
              <a:t>number,  respectively.</a:t>
            </a:r>
          </a:p>
          <a:p>
            <a:pPr marL="532765" marR="571500" indent="-457200" algn="just">
              <a:lnSpc>
                <a:spcPct val="150000"/>
              </a:lnSpc>
              <a:buClr>
                <a:srgbClr val="D16248"/>
              </a:buClr>
              <a:buSzPct val="82352"/>
              <a:buFont typeface="+mj-lt"/>
              <a:buAutoNum type="arabicPeriod"/>
              <a:tabLst>
                <a:tab pos="349885" algn="l"/>
                <a:tab pos="350520" algn="l"/>
              </a:tabLst>
            </a:pPr>
            <a:r>
              <a:rPr lang="en-IN" sz="2000" dirty="0"/>
              <a:t>Suppose the number does not end with any of the following then it will be treated as Decimal number.</a:t>
            </a:r>
          </a:p>
          <a:p>
            <a:pPr marL="532765" marR="571500" indent="-457200" algn="just">
              <a:lnSpc>
                <a:spcPct val="150000"/>
              </a:lnSpc>
              <a:buClr>
                <a:srgbClr val="D16248"/>
              </a:buClr>
              <a:buSzPct val="82352"/>
              <a:buFont typeface="+mj-lt"/>
              <a:buAutoNum type="arabicPeriod"/>
              <a:tabLst>
                <a:tab pos="349885" algn="l"/>
                <a:tab pos="350520" algn="l"/>
              </a:tabLst>
            </a:pPr>
            <a:r>
              <a:rPr lang="en-IN" sz="2000" dirty="0"/>
              <a:t> Binary constant can have only 0 or 1(BITS).</a:t>
            </a:r>
          </a:p>
          <a:p>
            <a:pPr marL="532765" marR="571500" indent="-457200" algn="just">
              <a:lnSpc>
                <a:spcPct val="150000"/>
              </a:lnSpc>
              <a:buClr>
                <a:srgbClr val="D16248"/>
              </a:buClr>
              <a:buSzPct val="82352"/>
              <a:buFont typeface="+mj-lt"/>
              <a:buAutoNum type="arabicPeriod"/>
              <a:tabLst>
                <a:tab pos="349885" algn="l"/>
                <a:tab pos="350520" algn="l"/>
              </a:tabLst>
            </a:pPr>
            <a:r>
              <a:rPr lang="en-IN" sz="2000" dirty="0"/>
              <a:t>Decimal constant can have only 0 -9.</a:t>
            </a:r>
          </a:p>
          <a:p>
            <a:pPr marL="532765" marR="571500" indent="-457200" algn="just">
              <a:lnSpc>
                <a:spcPct val="150000"/>
              </a:lnSpc>
              <a:buClr>
                <a:srgbClr val="D16248"/>
              </a:buClr>
              <a:buSzPct val="82352"/>
              <a:buFont typeface="+mj-lt"/>
              <a:buAutoNum type="arabicPeriod"/>
              <a:tabLst>
                <a:tab pos="349885" algn="l"/>
                <a:tab pos="350520" algn="l"/>
              </a:tabLst>
            </a:pPr>
            <a:r>
              <a:rPr lang="en-IN" sz="2000" dirty="0"/>
              <a:t>Hexadecimal numbers have both 0-9 and characters (A-F). </a:t>
            </a:r>
          </a:p>
          <a:p>
            <a:pPr marL="532765" marR="571500" indent="-457200" algn="just">
              <a:lnSpc>
                <a:spcPct val="150000"/>
              </a:lnSpc>
              <a:buClr>
                <a:srgbClr val="D16248"/>
              </a:buClr>
              <a:buSzPct val="82352"/>
              <a:buNone/>
              <a:tabLst>
                <a:tab pos="349885" algn="l"/>
                <a:tab pos="350520" algn="l"/>
              </a:tabLst>
            </a:pPr>
            <a:r>
              <a:rPr lang="en-IN" sz="2000" b="1" dirty="0"/>
              <a:t>Examples</a:t>
            </a:r>
            <a:r>
              <a:rPr lang="en-IN" sz="2000" dirty="0"/>
              <a:t>:</a:t>
            </a:r>
          </a:p>
          <a:p>
            <a:pPr marL="532765" marR="571500" indent="-457200" algn="just">
              <a:lnSpc>
                <a:spcPct val="150000"/>
              </a:lnSpc>
              <a:buClr>
                <a:srgbClr val="D16248"/>
              </a:buClr>
              <a:buSzPct val="82352"/>
              <a:buNone/>
              <a:tabLst>
                <a:tab pos="349885" algn="l"/>
                <a:tab pos="350520" algn="l"/>
              </a:tabLst>
            </a:pPr>
            <a:r>
              <a:rPr lang="en-IN" sz="2000" b="1" dirty="0"/>
              <a:t>Valid</a:t>
            </a:r>
            <a:r>
              <a:rPr lang="en-IN" sz="2000" dirty="0"/>
              <a:t> : 1010, 1010D, 10101H, 0F1H, 1010B</a:t>
            </a:r>
          </a:p>
          <a:p>
            <a:pPr marL="532765" marR="571500" indent="-457200" algn="just">
              <a:lnSpc>
                <a:spcPct val="150000"/>
              </a:lnSpc>
              <a:buClr>
                <a:srgbClr val="D16248"/>
              </a:buClr>
              <a:buSzPct val="82352"/>
              <a:buNone/>
              <a:tabLst>
                <a:tab pos="349885" algn="l"/>
                <a:tab pos="350520" algn="l"/>
              </a:tabLst>
            </a:pPr>
            <a:r>
              <a:rPr lang="en-IN" sz="2000" b="1" dirty="0"/>
              <a:t>Invalid</a:t>
            </a:r>
            <a:r>
              <a:rPr lang="en-IN" sz="2000" dirty="0"/>
              <a:t> : 1021B, 0F1,10DD</a:t>
            </a:r>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ctr"/>
            <a:r>
              <a:rPr lang="en-US" sz="2400" b="1" dirty="0">
                <a:solidFill>
                  <a:srgbClr val="FF0000"/>
                </a:solidFill>
              </a:rPr>
              <a:t>DATA DEFINITION AND STORAGE ALLOCATION DIRECTIVES</a:t>
            </a:r>
          </a:p>
        </p:txBody>
      </p:sp>
      <p:sp>
        <p:nvSpPr>
          <p:cNvPr id="3" name="Content Placeholder 2"/>
          <p:cNvSpPr>
            <a:spLocks noGrp="1"/>
          </p:cNvSpPr>
          <p:nvPr>
            <p:ph idx="1"/>
          </p:nvPr>
        </p:nvSpPr>
        <p:spPr>
          <a:xfrm>
            <a:off x="381000" y="1371600"/>
            <a:ext cx="8534400" cy="52578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287020">
              <a:spcBef>
                <a:spcPts val="100"/>
              </a:spcBef>
              <a:buClr>
                <a:srgbClr val="D16248"/>
              </a:buClr>
              <a:buSzPct val="84782"/>
              <a:buFont typeface="Arial"/>
              <a:buChar char="●"/>
              <a:tabLst>
                <a:tab pos="286385" algn="l"/>
                <a:tab pos="287020" algn="l"/>
              </a:tabLst>
            </a:pPr>
            <a:r>
              <a:rPr lang="en-IN" sz="2000" dirty="0">
                <a:latin typeface="Times New Roman" pitchFamily="18" charset="0"/>
                <a:cs typeface="Times New Roman" pitchFamily="18" charset="0"/>
              </a:rPr>
              <a:t>Data declaration </a:t>
            </a:r>
            <a:r>
              <a:rPr lang="en-IN" sz="2000" spc="-5" dirty="0">
                <a:latin typeface="Times New Roman" pitchFamily="18" charset="0"/>
                <a:cs typeface="Times New Roman" pitchFamily="18" charset="0"/>
              </a:rPr>
              <a:t>directives: </a:t>
            </a:r>
            <a:r>
              <a:rPr lang="en-IN" sz="2000" dirty="0">
                <a:latin typeface="Times New Roman" pitchFamily="18" charset="0"/>
                <a:cs typeface="Times New Roman" pitchFamily="18" charset="0"/>
              </a:rPr>
              <a:t>DB, DW, DD, DQ,</a:t>
            </a:r>
            <a:r>
              <a:rPr lang="en-IN" sz="2000" spc="-40" dirty="0">
                <a:latin typeface="Times New Roman" pitchFamily="18" charset="0"/>
                <a:cs typeface="Times New Roman" pitchFamily="18" charset="0"/>
              </a:rPr>
              <a:t> </a:t>
            </a:r>
            <a:r>
              <a:rPr lang="en-IN" sz="2000" dirty="0">
                <a:latin typeface="Times New Roman" pitchFamily="18" charset="0"/>
                <a:cs typeface="Times New Roman" pitchFamily="18" charset="0"/>
              </a:rPr>
              <a:t>DT, STRUCT and RECORD.</a:t>
            </a:r>
          </a:p>
          <a:p>
            <a:pPr marL="287020">
              <a:spcBef>
                <a:spcPts val="100"/>
              </a:spcBef>
              <a:buClr>
                <a:srgbClr val="D16248"/>
              </a:buClr>
              <a:buSzPct val="84782"/>
              <a:buFont typeface="Arial"/>
              <a:buChar char="●"/>
              <a:tabLst>
                <a:tab pos="286385" algn="l"/>
                <a:tab pos="287020" algn="l"/>
              </a:tabLst>
            </a:pPr>
            <a:endParaRPr lang="en-IN" sz="2000" dirty="0">
              <a:latin typeface="Times New Roman" pitchFamily="18" charset="0"/>
              <a:cs typeface="Times New Roman" pitchFamily="18" charset="0"/>
            </a:endParaRPr>
          </a:p>
          <a:p>
            <a:pPr marL="85852" marR="24765" indent="-457200">
              <a:lnSpc>
                <a:spcPct val="150000"/>
              </a:lnSpc>
              <a:spcBef>
                <a:spcPts val="550"/>
              </a:spcBef>
              <a:buAutoNum type="arabicPeriod"/>
            </a:pPr>
            <a:r>
              <a:rPr lang="en-IN" sz="2000" b="1" spc="-10" dirty="0">
                <a:solidFill>
                  <a:srgbClr val="FF0000"/>
                </a:solidFill>
                <a:latin typeface="Times New Roman" pitchFamily="18" charset="0"/>
                <a:cs typeface="Times New Roman" pitchFamily="18" charset="0"/>
              </a:rPr>
              <a:t>DB </a:t>
            </a:r>
            <a:r>
              <a:rPr lang="en-IN" sz="2000" spc="-5" dirty="0">
                <a:latin typeface="Times New Roman" pitchFamily="18" charset="0"/>
                <a:cs typeface="Times New Roman" pitchFamily="18" charset="0"/>
              </a:rPr>
              <a:t>- The </a:t>
            </a:r>
            <a:r>
              <a:rPr lang="en-IN" sz="2000" spc="-10" dirty="0">
                <a:latin typeface="Times New Roman" pitchFamily="18" charset="0"/>
                <a:cs typeface="Times New Roman" pitchFamily="18" charset="0"/>
              </a:rPr>
              <a:t>DB </a:t>
            </a:r>
            <a:r>
              <a:rPr lang="en-IN" sz="2000" spc="-5" dirty="0">
                <a:latin typeface="Times New Roman" pitchFamily="18" charset="0"/>
                <a:cs typeface="Times New Roman" pitchFamily="18" charset="0"/>
              </a:rPr>
              <a:t>directive is </a:t>
            </a:r>
            <a:r>
              <a:rPr lang="en-IN" sz="2000" spc="-10" dirty="0">
                <a:latin typeface="Times New Roman" pitchFamily="18" charset="0"/>
                <a:cs typeface="Times New Roman" pitchFamily="18" charset="0"/>
              </a:rPr>
              <a:t>used </a:t>
            </a:r>
            <a:r>
              <a:rPr lang="en-IN" sz="2000" dirty="0">
                <a:latin typeface="Times New Roman" pitchFamily="18" charset="0"/>
                <a:cs typeface="Times New Roman" pitchFamily="18" charset="0"/>
              </a:rPr>
              <a:t>to </a:t>
            </a:r>
            <a:r>
              <a:rPr lang="en-IN" sz="2000" spc="-5" dirty="0">
                <a:latin typeface="Times New Roman" pitchFamily="18" charset="0"/>
                <a:cs typeface="Times New Roman" pitchFamily="18" charset="0"/>
              </a:rPr>
              <a:t>define byte type variable. </a:t>
            </a:r>
          </a:p>
          <a:p>
            <a:pPr marL="85852" marR="24765" indent="-457200">
              <a:lnSpc>
                <a:spcPct val="150000"/>
              </a:lnSpc>
              <a:spcBef>
                <a:spcPts val="550"/>
              </a:spcBef>
              <a:buNone/>
            </a:pPr>
            <a:r>
              <a:rPr lang="en-IN" sz="2000" spc="-5" dirty="0">
                <a:latin typeface="Times New Roman" pitchFamily="18" charset="0"/>
                <a:cs typeface="Times New Roman" pitchFamily="18" charset="0"/>
              </a:rPr>
              <a:t>The range lies between 0 -255 for unsigned numbers and -128 to 127 for signed numbers.</a:t>
            </a:r>
          </a:p>
          <a:p>
            <a:pPr marL="85852" marR="24765" indent="-457200">
              <a:lnSpc>
                <a:spcPct val="150000"/>
              </a:lnSpc>
              <a:spcBef>
                <a:spcPts val="550"/>
              </a:spcBef>
              <a:buNone/>
            </a:pPr>
            <a:r>
              <a:rPr lang="en-IN" sz="2000" b="1" spc="-5" dirty="0">
                <a:latin typeface="Times New Roman" pitchFamily="18" charset="0"/>
                <a:cs typeface="Times New Roman" pitchFamily="18" charset="0"/>
              </a:rPr>
              <a:t>GENERAL FORM</a:t>
            </a:r>
          </a:p>
          <a:p>
            <a:pPr marL="85852" marR="24765" indent="-457200">
              <a:lnSpc>
                <a:spcPct val="150000"/>
              </a:lnSpc>
              <a:spcBef>
                <a:spcPts val="550"/>
              </a:spcBef>
              <a:buNone/>
            </a:pPr>
            <a:r>
              <a:rPr lang="en-IN" sz="2000" spc="-5" dirty="0">
                <a:latin typeface="Times New Roman" pitchFamily="18" charset="0"/>
                <a:cs typeface="Times New Roman" pitchFamily="18" charset="0"/>
              </a:rPr>
              <a:t>		</a:t>
            </a:r>
            <a:r>
              <a:rPr lang="en-IN" sz="2000" b="1" spc="-5" dirty="0" err="1">
                <a:latin typeface="Times New Roman" pitchFamily="18" charset="0"/>
                <a:cs typeface="Times New Roman" pitchFamily="18" charset="0"/>
              </a:rPr>
              <a:t>nameOfVariable</a:t>
            </a:r>
            <a:r>
              <a:rPr lang="en-IN" sz="2000" b="1" spc="-5" dirty="0">
                <a:latin typeface="Times New Roman" pitchFamily="18" charset="0"/>
                <a:cs typeface="Times New Roman" pitchFamily="18" charset="0"/>
              </a:rPr>
              <a:t>         DB         </a:t>
            </a:r>
            <a:r>
              <a:rPr lang="en-IN" sz="2000" b="1" spc="-5" dirty="0" err="1">
                <a:latin typeface="Times New Roman" pitchFamily="18" charset="0"/>
                <a:cs typeface="Times New Roman" pitchFamily="18" charset="0"/>
              </a:rPr>
              <a:t>InitializationValue</a:t>
            </a:r>
            <a:r>
              <a:rPr lang="en-IN" sz="2000" b="1" spc="-5" dirty="0">
                <a:latin typeface="Times New Roman" pitchFamily="18" charset="0"/>
                <a:cs typeface="Times New Roman" pitchFamily="18" charset="0"/>
              </a:rPr>
              <a:t>(,s)</a:t>
            </a:r>
          </a:p>
          <a:p>
            <a:pPr marL="85852" marR="24765" indent="-457200">
              <a:lnSpc>
                <a:spcPct val="150000"/>
              </a:lnSpc>
              <a:spcBef>
                <a:spcPts val="550"/>
              </a:spcBef>
              <a:buNone/>
            </a:pPr>
            <a:r>
              <a:rPr lang="en-IN" sz="2000" b="1" spc="-5" dirty="0">
                <a:latin typeface="Times New Roman" pitchFamily="18" charset="0"/>
                <a:cs typeface="Times New Roman" pitchFamily="18" charset="0"/>
              </a:rPr>
              <a:t>E</a:t>
            </a:r>
            <a:r>
              <a:rPr lang="en-IN" sz="2000" b="1" spc="-10" dirty="0">
                <a:latin typeface="Times New Roman" pitchFamily="18" charset="0"/>
                <a:cs typeface="Times New Roman" pitchFamily="18" charset="0"/>
              </a:rPr>
              <a:t>xamples:</a:t>
            </a:r>
            <a:endParaRPr lang="en-IN" sz="2000" b="1" dirty="0">
              <a:latin typeface="Times New Roman" pitchFamily="18" charset="0"/>
              <a:cs typeface="Times New Roman" pitchFamily="18" charset="0"/>
            </a:endParaRP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TOTAL    DB   0</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DATA       DB   A</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MSG        DB    ‘Hello World’</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Num        DB      100 DUP(?)</a:t>
            </a:r>
            <a:endParaRPr lang="en-IN" sz="2000" dirty="0">
              <a:latin typeface="Times New Roman" pitchFamily="18" charset="0"/>
              <a:cs typeface="Times New Roman" pitchFamily="18" charset="0"/>
            </a:endParaRPr>
          </a:p>
          <a:p>
            <a:pPr marL="287020">
              <a:spcBef>
                <a:spcPts val="100"/>
              </a:spcBef>
              <a:buClr>
                <a:srgbClr val="D16248"/>
              </a:buClr>
              <a:buSzPct val="84782"/>
              <a:buNone/>
              <a:tabLst>
                <a:tab pos="286385" algn="l"/>
                <a:tab pos="287020" algn="l"/>
              </a:tabLst>
            </a:pPr>
            <a:endParaRPr lang="en-IN" sz="2000" dirty="0">
              <a:latin typeface="Times New Roman" pitchFamily="18" charset="0"/>
              <a:cs typeface="Times New Roman" pitchFamily="18" charset="0"/>
            </a:endParaRPr>
          </a:p>
          <a:p>
            <a:pPr marL="287020">
              <a:spcBef>
                <a:spcPts val="100"/>
              </a:spcBef>
              <a:buClr>
                <a:srgbClr val="D16248"/>
              </a:buClr>
              <a:buSzPct val="84782"/>
              <a:buNone/>
              <a:tabLst>
                <a:tab pos="286385" algn="l"/>
                <a:tab pos="287020" algn="l"/>
              </a:tabLst>
            </a:pP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linds(horizontal)">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blinds(horizontal)">
                                      <p:cBhvr>
                                        <p:cTn id="5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00800"/>
          </a:xfrm>
        </p:spPr>
        <p:style>
          <a:lnRef idx="2">
            <a:schemeClr val="accent1"/>
          </a:lnRef>
          <a:fillRef idx="1">
            <a:schemeClr val="lt1"/>
          </a:fillRef>
          <a:effectRef idx="0">
            <a:schemeClr val="accent1"/>
          </a:effectRef>
          <a:fontRef idx="minor">
            <a:schemeClr val="dk1"/>
          </a:fontRef>
        </p:style>
        <p:txBody>
          <a:bodyPr>
            <a:normAutofit/>
          </a:bodyPr>
          <a:lstStyle/>
          <a:p>
            <a:pPr marL="12700" marR="5080" algn="just">
              <a:lnSpc>
                <a:spcPct val="150000"/>
              </a:lnSpc>
              <a:spcBef>
                <a:spcPts val="440"/>
              </a:spcBef>
              <a:buNone/>
            </a:pPr>
            <a:r>
              <a:rPr lang="en-IN" sz="2000" b="1" spc="-5" dirty="0">
                <a:solidFill>
                  <a:srgbClr val="FF0000"/>
                </a:solidFill>
                <a:latin typeface="Times New Roman" pitchFamily="18" charset="0"/>
                <a:cs typeface="Times New Roman" pitchFamily="18" charset="0"/>
              </a:rPr>
              <a:t>2.   </a:t>
            </a:r>
            <a:r>
              <a:rPr lang="en-IN" sz="2000" b="1" spc="-10" dirty="0">
                <a:solidFill>
                  <a:srgbClr val="FF0000"/>
                </a:solidFill>
                <a:latin typeface="Times New Roman" pitchFamily="18" charset="0"/>
                <a:cs typeface="Times New Roman" pitchFamily="18" charset="0"/>
              </a:rPr>
              <a:t>DW </a:t>
            </a:r>
            <a:endParaRPr lang="en-IN" sz="2000" b="1" spc="-5" dirty="0">
              <a:solidFill>
                <a:srgbClr val="FF0000"/>
              </a:solidFill>
              <a:latin typeface="Times New Roman" pitchFamily="18" charset="0"/>
              <a:cs typeface="Times New Roman" pitchFamily="18" charset="0"/>
            </a:endParaRPr>
          </a:p>
          <a:p>
            <a:pPr marL="12700" marR="5080" algn="just">
              <a:lnSpc>
                <a:spcPct val="150000"/>
              </a:lnSpc>
              <a:spcBef>
                <a:spcPts val="440"/>
              </a:spcBef>
              <a:buNone/>
            </a:pPr>
            <a:r>
              <a:rPr lang="en-IN" sz="2000" spc="-5" dirty="0">
                <a:latin typeface="Times New Roman" pitchFamily="18" charset="0"/>
                <a:cs typeface="Times New Roman" pitchFamily="18" charset="0"/>
              </a:rPr>
              <a:t>		The </a:t>
            </a:r>
            <a:r>
              <a:rPr lang="en-IN" sz="2000" spc="-10" dirty="0">
                <a:latin typeface="Times New Roman" pitchFamily="18" charset="0"/>
                <a:cs typeface="Times New Roman" pitchFamily="18" charset="0"/>
              </a:rPr>
              <a:t>DW </a:t>
            </a:r>
            <a:r>
              <a:rPr lang="en-IN" sz="2000" spc="-5" dirty="0">
                <a:latin typeface="Times New Roman" pitchFamily="18" charset="0"/>
                <a:cs typeface="Times New Roman" pitchFamily="18" charset="0"/>
              </a:rPr>
              <a:t>directive is </a:t>
            </a:r>
            <a:r>
              <a:rPr lang="en-IN" sz="2000" spc="-10" dirty="0">
                <a:latin typeface="Times New Roman" pitchFamily="18" charset="0"/>
                <a:cs typeface="Times New Roman" pitchFamily="18" charset="0"/>
              </a:rPr>
              <a:t>used </a:t>
            </a:r>
            <a:r>
              <a:rPr lang="en-IN" sz="2000" dirty="0">
                <a:latin typeface="Times New Roman" pitchFamily="18" charset="0"/>
                <a:cs typeface="Times New Roman" pitchFamily="18" charset="0"/>
              </a:rPr>
              <a:t>to </a:t>
            </a:r>
            <a:r>
              <a:rPr lang="en-IN" sz="2000" spc="-5" dirty="0">
                <a:latin typeface="Times New Roman" pitchFamily="18" charset="0"/>
                <a:cs typeface="Times New Roman" pitchFamily="18" charset="0"/>
              </a:rPr>
              <a:t>define a WORD type(2 byte) variable.</a:t>
            </a:r>
          </a:p>
          <a:p>
            <a:pPr marL="12700" marR="5080" algn="just">
              <a:lnSpc>
                <a:spcPct val="150000"/>
              </a:lnSpc>
              <a:spcBef>
                <a:spcPts val="440"/>
              </a:spcBef>
              <a:buNone/>
            </a:pPr>
            <a:r>
              <a:rPr lang="en-IN" sz="2000" spc="-5" dirty="0">
                <a:solidFill>
                  <a:schemeClr val="tx1"/>
                </a:solidFill>
                <a:latin typeface="Times New Roman" pitchFamily="18" charset="0"/>
                <a:cs typeface="Times New Roman" pitchFamily="18" charset="0"/>
              </a:rPr>
              <a:t>		</a:t>
            </a:r>
            <a:r>
              <a:rPr lang="en-IN" sz="2000" spc="-5" dirty="0">
                <a:latin typeface="Times New Roman" pitchFamily="18" charset="0"/>
                <a:cs typeface="Times New Roman" pitchFamily="18" charset="0"/>
              </a:rPr>
              <a:t>The range lies between 0 -65535 for unsigned numbers and -32768 to +32768 for signed numbers.</a:t>
            </a:r>
          </a:p>
          <a:p>
            <a:pPr marL="12700" marR="5080" algn="just">
              <a:lnSpc>
                <a:spcPct val="150000"/>
              </a:lnSpc>
              <a:spcBef>
                <a:spcPts val="440"/>
              </a:spcBef>
              <a:buNone/>
            </a:pPr>
            <a:endParaRPr lang="en-IN" sz="2000" dirty="0">
              <a:solidFill>
                <a:schemeClr val="tx1"/>
              </a:solidFill>
              <a:latin typeface="Times New Roman" pitchFamily="18" charset="0"/>
              <a:cs typeface="Times New Roman" pitchFamily="18" charset="0"/>
            </a:endParaRPr>
          </a:p>
          <a:p>
            <a:pPr marL="85852" marR="24765" indent="-457200">
              <a:lnSpc>
                <a:spcPct val="150000"/>
              </a:lnSpc>
              <a:spcBef>
                <a:spcPts val="550"/>
              </a:spcBef>
              <a:buNone/>
            </a:pPr>
            <a:r>
              <a:rPr lang="en-IN" sz="2000" b="1" spc="-5" dirty="0">
                <a:latin typeface="Times New Roman" pitchFamily="18" charset="0"/>
                <a:cs typeface="Times New Roman" pitchFamily="18" charset="0"/>
              </a:rPr>
              <a:t>GENERAL FORM</a:t>
            </a:r>
          </a:p>
          <a:p>
            <a:pPr marL="85852" marR="24765" indent="-457200">
              <a:lnSpc>
                <a:spcPct val="150000"/>
              </a:lnSpc>
              <a:spcBef>
                <a:spcPts val="550"/>
              </a:spcBef>
              <a:buNone/>
            </a:pPr>
            <a:r>
              <a:rPr lang="en-IN" sz="2000" spc="-5" dirty="0">
                <a:latin typeface="Times New Roman" pitchFamily="18" charset="0"/>
                <a:cs typeface="Times New Roman" pitchFamily="18" charset="0"/>
              </a:rPr>
              <a:t>		</a:t>
            </a:r>
            <a:r>
              <a:rPr lang="en-IN" sz="2000" b="1" spc="-5" dirty="0" err="1">
                <a:latin typeface="Times New Roman" pitchFamily="18" charset="0"/>
                <a:cs typeface="Times New Roman" pitchFamily="18" charset="0"/>
              </a:rPr>
              <a:t>nameOfVariable</a:t>
            </a:r>
            <a:r>
              <a:rPr lang="en-IN" sz="2000" b="1" spc="-5" dirty="0">
                <a:latin typeface="Times New Roman" pitchFamily="18" charset="0"/>
                <a:cs typeface="Times New Roman" pitchFamily="18" charset="0"/>
              </a:rPr>
              <a:t>         DW         </a:t>
            </a:r>
            <a:r>
              <a:rPr lang="en-IN" sz="2000" b="1" spc="-5" dirty="0" err="1">
                <a:latin typeface="Times New Roman" pitchFamily="18" charset="0"/>
                <a:cs typeface="Times New Roman" pitchFamily="18" charset="0"/>
              </a:rPr>
              <a:t>InitializationValue</a:t>
            </a:r>
            <a:r>
              <a:rPr lang="en-IN" sz="2000" b="1" spc="-5" dirty="0">
                <a:latin typeface="Times New Roman" pitchFamily="18" charset="0"/>
                <a:cs typeface="Times New Roman" pitchFamily="18" charset="0"/>
              </a:rPr>
              <a:t>(,s)</a:t>
            </a:r>
          </a:p>
          <a:p>
            <a:pPr marL="85852" marR="24765" indent="-457200">
              <a:lnSpc>
                <a:spcPct val="150000"/>
              </a:lnSpc>
              <a:spcBef>
                <a:spcPts val="550"/>
              </a:spcBef>
              <a:buNone/>
            </a:pPr>
            <a:r>
              <a:rPr lang="en-IN" sz="2000" b="1" spc="-5" dirty="0">
                <a:latin typeface="Times New Roman" pitchFamily="18" charset="0"/>
                <a:cs typeface="Times New Roman" pitchFamily="18" charset="0"/>
              </a:rPr>
              <a:t>E</a:t>
            </a:r>
            <a:r>
              <a:rPr lang="en-IN" sz="2000" b="1" spc="-10" dirty="0">
                <a:latin typeface="Times New Roman" pitchFamily="18" charset="0"/>
                <a:cs typeface="Times New Roman" pitchFamily="18" charset="0"/>
              </a:rPr>
              <a:t>xamples:</a:t>
            </a:r>
            <a:endParaRPr lang="en-IN" sz="2000" b="1" dirty="0">
              <a:latin typeface="Times New Roman" pitchFamily="18" charset="0"/>
              <a:cs typeface="Times New Roman" pitchFamily="18" charset="0"/>
            </a:endParaRP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TOTAL    DW   0</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DATA       DW   ?</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MSG        DW    ‘Hello World’</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Num        DW      100 DUP(?)</a:t>
            </a:r>
            <a:endParaRPr lang="en-IN" sz="2000" dirty="0">
              <a:latin typeface="Times New Roman" pitchFamily="18" charset="0"/>
              <a:cs typeface="Times New Roman" pitchFamily="18" charset="0"/>
            </a:endParaRPr>
          </a:p>
          <a:p>
            <a:pPr marL="561340" marR="511175" indent="-274320" algn="just">
              <a:lnSpc>
                <a:spcPct val="150000"/>
              </a:lnSpc>
              <a:spcBef>
                <a:spcPts val="375"/>
              </a:spcBef>
              <a:buNone/>
              <a:tabLst>
                <a:tab pos="560705" algn="l"/>
              </a:tabLst>
            </a:pPr>
            <a:endParaRPr lang="en-IN" sz="2000" dirty="0">
              <a:latin typeface="Times New Roman" pitchFamily="18" charset="0"/>
              <a:cs typeface="Times New Roman" pitchFamily="18" charset="0"/>
            </a:endParaRPr>
          </a:p>
          <a:p>
            <a:pPr algn="just">
              <a:lnSpc>
                <a:spcPct val="150000"/>
              </a:lnSpc>
            </a:pP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blinds(horizontal)">
                                      <p:cBhvr>
                                        <p:cTn id="30" dur="5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blinds(horizontal)">
                                      <p:cBhvr>
                                        <p:cTn id="35" dur="5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blinds(horizontal)">
                                      <p:cBhvr>
                                        <p:cTn id="40" dur="5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blinds(horizontal)">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blinds(horizontal)">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blinds(horizontal)">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blinds(horizontal)">
                                      <p:cBhvr>
                                        <p:cTn id="60" dur="5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Effect transition="in" filter="blinds(horizontal)">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blinds(horizontal)">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blinds(horizontal)">
                                      <p:cBhvr>
                                        <p:cTn id="7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87020" indent="-274320" algn="just">
              <a:lnSpc>
                <a:spcPct val="150000"/>
              </a:lnSpc>
              <a:spcBef>
                <a:spcPts val="95"/>
              </a:spcBef>
              <a:buClr>
                <a:srgbClr val="D16248"/>
              </a:buClr>
              <a:buSzPct val="84210"/>
              <a:buNone/>
              <a:tabLst>
                <a:tab pos="286385" algn="l"/>
                <a:tab pos="287020" algn="l"/>
              </a:tabLst>
            </a:pPr>
            <a:r>
              <a:rPr lang="en-IN" sz="2000" b="1" spc="-5" dirty="0">
                <a:solidFill>
                  <a:srgbClr val="FF0000"/>
                </a:solidFill>
                <a:latin typeface="Times New Roman" pitchFamily="18" charset="0"/>
                <a:cs typeface="Times New Roman" pitchFamily="18" charset="0"/>
              </a:rPr>
              <a:t> DD (DEFINE</a:t>
            </a:r>
            <a:r>
              <a:rPr lang="en-IN" sz="2000" b="1" spc="45" dirty="0">
                <a:solidFill>
                  <a:srgbClr val="FF0000"/>
                </a:solidFill>
                <a:latin typeface="Times New Roman" pitchFamily="18" charset="0"/>
                <a:cs typeface="Times New Roman" pitchFamily="18" charset="0"/>
              </a:rPr>
              <a:t> </a:t>
            </a:r>
            <a:r>
              <a:rPr lang="en-IN" sz="2000" b="1" spc="-5" dirty="0">
                <a:solidFill>
                  <a:srgbClr val="FF0000"/>
                </a:solidFill>
                <a:latin typeface="Times New Roman" pitchFamily="18" charset="0"/>
                <a:cs typeface="Times New Roman" pitchFamily="18" charset="0"/>
              </a:rPr>
              <a:t>DOUBLE WORD)</a:t>
            </a:r>
          </a:p>
          <a:p>
            <a:pPr marL="12700" marR="5080" algn="just">
              <a:lnSpc>
                <a:spcPct val="150000"/>
              </a:lnSpc>
              <a:spcBef>
                <a:spcPts val="440"/>
              </a:spcBef>
              <a:buNone/>
            </a:pPr>
            <a:r>
              <a:rPr lang="en-IN" sz="2000" spc="-5" dirty="0">
                <a:latin typeface="Times New Roman" pitchFamily="18" charset="0"/>
                <a:cs typeface="Times New Roman" pitchFamily="18" charset="0"/>
              </a:rPr>
              <a:t>		The </a:t>
            </a:r>
            <a:r>
              <a:rPr lang="en-IN" sz="2000" spc="-10" dirty="0">
                <a:latin typeface="Times New Roman" pitchFamily="18" charset="0"/>
                <a:cs typeface="Times New Roman" pitchFamily="18" charset="0"/>
              </a:rPr>
              <a:t>DD </a:t>
            </a:r>
            <a:r>
              <a:rPr lang="en-IN" sz="2000" spc="-5" dirty="0">
                <a:latin typeface="Times New Roman" pitchFamily="18" charset="0"/>
                <a:cs typeface="Times New Roman" pitchFamily="18" charset="0"/>
              </a:rPr>
              <a:t>directive is </a:t>
            </a:r>
            <a:r>
              <a:rPr lang="en-IN" sz="2000" spc="-10" dirty="0">
                <a:latin typeface="Times New Roman" pitchFamily="18" charset="0"/>
                <a:cs typeface="Times New Roman" pitchFamily="18" charset="0"/>
              </a:rPr>
              <a:t>used </a:t>
            </a:r>
            <a:r>
              <a:rPr lang="en-IN" sz="2000" dirty="0">
                <a:latin typeface="Times New Roman" pitchFamily="18" charset="0"/>
                <a:cs typeface="Times New Roman" pitchFamily="18" charset="0"/>
              </a:rPr>
              <a:t>to </a:t>
            </a:r>
            <a:r>
              <a:rPr lang="en-IN" sz="2000" spc="-5" dirty="0">
                <a:latin typeface="Times New Roman" pitchFamily="18" charset="0"/>
                <a:cs typeface="Times New Roman" pitchFamily="18" charset="0"/>
              </a:rPr>
              <a:t>define a DOUBLE WORD type(4 byte) variable.</a:t>
            </a:r>
          </a:p>
          <a:p>
            <a:pPr marL="12700" marR="5080" algn="just">
              <a:lnSpc>
                <a:spcPct val="150000"/>
              </a:lnSpc>
              <a:spcBef>
                <a:spcPts val="440"/>
              </a:spcBef>
              <a:buNone/>
            </a:pPr>
            <a:r>
              <a:rPr lang="en-IN" sz="2000" spc="-5" dirty="0">
                <a:solidFill>
                  <a:schemeClr val="tx1"/>
                </a:solidFill>
                <a:latin typeface="Times New Roman" pitchFamily="18" charset="0"/>
                <a:cs typeface="Times New Roman" pitchFamily="18" charset="0"/>
              </a:rPr>
              <a:t>		</a:t>
            </a:r>
            <a:r>
              <a:rPr lang="en-IN" sz="2000" spc="-5" dirty="0">
                <a:latin typeface="Times New Roman" pitchFamily="18" charset="0"/>
                <a:cs typeface="Times New Roman" pitchFamily="18" charset="0"/>
              </a:rPr>
              <a:t>The range lies between 0 to 2</a:t>
            </a:r>
            <a:r>
              <a:rPr lang="en-IN" sz="2000" spc="-5" baseline="30000" dirty="0">
                <a:latin typeface="Times New Roman" pitchFamily="18" charset="0"/>
                <a:cs typeface="Times New Roman" pitchFamily="18" charset="0"/>
              </a:rPr>
              <a:t>32</a:t>
            </a:r>
            <a:r>
              <a:rPr lang="en-IN" sz="2000" spc="-5" dirty="0">
                <a:latin typeface="Times New Roman" pitchFamily="18" charset="0"/>
                <a:cs typeface="Times New Roman" pitchFamily="18" charset="0"/>
              </a:rPr>
              <a:t>-1 for unsigned numbers and - 2</a:t>
            </a:r>
            <a:r>
              <a:rPr lang="en-IN" sz="2000" spc="-5" baseline="30000" dirty="0">
                <a:latin typeface="Times New Roman" pitchFamily="18" charset="0"/>
                <a:cs typeface="Times New Roman" pitchFamily="18" charset="0"/>
              </a:rPr>
              <a:t>32</a:t>
            </a:r>
            <a:r>
              <a:rPr lang="en-IN" sz="2000" spc="-5" dirty="0">
                <a:latin typeface="Times New Roman" pitchFamily="18" charset="0"/>
                <a:cs typeface="Times New Roman" pitchFamily="18" charset="0"/>
              </a:rPr>
              <a:t>-1 to </a:t>
            </a:r>
          </a:p>
          <a:p>
            <a:pPr marL="12700" marR="5080" algn="just">
              <a:lnSpc>
                <a:spcPct val="150000"/>
              </a:lnSpc>
              <a:spcBef>
                <a:spcPts val="440"/>
              </a:spcBef>
              <a:buNone/>
            </a:pPr>
            <a:r>
              <a:rPr lang="en-IN" sz="2000" spc="-5" dirty="0">
                <a:latin typeface="Times New Roman" pitchFamily="18" charset="0"/>
                <a:cs typeface="Times New Roman" pitchFamily="18" charset="0"/>
              </a:rPr>
              <a:t>+ 2</a:t>
            </a:r>
            <a:r>
              <a:rPr lang="en-IN" sz="2000" spc="-5" baseline="30000" dirty="0">
                <a:latin typeface="Times New Roman" pitchFamily="18" charset="0"/>
                <a:cs typeface="Times New Roman" pitchFamily="18" charset="0"/>
              </a:rPr>
              <a:t>32-1</a:t>
            </a:r>
            <a:r>
              <a:rPr lang="en-IN" sz="2000" spc="-5" dirty="0">
                <a:latin typeface="Times New Roman" pitchFamily="18" charset="0"/>
                <a:cs typeface="Times New Roman" pitchFamily="18" charset="0"/>
              </a:rPr>
              <a:t> -1for signed numbers.</a:t>
            </a:r>
          </a:p>
          <a:p>
            <a:pPr marL="12700" marR="5080" algn="just">
              <a:lnSpc>
                <a:spcPct val="150000"/>
              </a:lnSpc>
              <a:spcBef>
                <a:spcPts val="440"/>
              </a:spcBef>
              <a:buNone/>
            </a:pPr>
            <a:endParaRPr lang="en-IN" sz="2000" dirty="0">
              <a:solidFill>
                <a:schemeClr val="tx1"/>
              </a:solidFill>
              <a:latin typeface="Times New Roman" pitchFamily="18" charset="0"/>
              <a:cs typeface="Times New Roman" pitchFamily="18" charset="0"/>
            </a:endParaRPr>
          </a:p>
          <a:p>
            <a:pPr marL="85852" marR="24765" indent="-457200">
              <a:lnSpc>
                <a:spcPct val="150000"/>
              </a:lnSpc>
              <a:spcBef>
                <a:spcPts val="550"/>
              </a:spcBef>
              <a:buNone/>
            </a:pPr>
            <a:r>
              <a:rPr lang="en-IN" sz="2000" b="1" spc="-5" dirty="0">
                <a:latin typeface="Times New Roman" pitchFamily="18" charset="0"/>
                <a:cs typeface="Times New Roman" pitchFamily="18" charset="0"/>
              </a:rPr>
              <a:t>GENERAL FORM</a:t>
            </a:r>
          </a:p>
          <a:p>
            <a:pPr marL="85852" marR="24765" indent="-457200">
              <a:lnSpc>
                <a:spcPct val="150000"/>
              </a:lnSpc>
              <a:spcBef>
                <a:spcPts val="550"/>
              </a:spcBef>
              <a:buNone/>
            </a:pPr>
            <a:r>
              <a:rPr lang="en-IN" sz="2000" spc="-5" dirty="0">
                <a:latin typeface="Times New Roman" pitchFamily="18" charset="0"/>
                <a:cs typeface="Times New Roman" pitchFamily="18" charset="0"/>
              </a:rPr>
              <a:t>		</a:t>
            </a:r>
            <a:r>
              <a:rPr lang="en-IN" sz="2000" b="1" spc="-5" dirty="0" err="1">
                <a:latin typeface="Times New Roman" pitchFamily="18" charset="0"/>
                <a:cs typeface="Times New Roman" pitchFamily="18" charset="0"/>
              </a:rPr>
              <a:t>nameOfVariable</a:t>
            </a:r>
            <a:r>
              <a:rPr lang="en-IN" sz="2000" b="1" spc="-5" dirty="0">
                <a:latin typeface="Times New Roman" pitchFamily="18" charset="0"/>
                <a:cs typeface="Times New Roman" pitchFamily="18" charset="0"/>
              </a:rPr>
              <a:t>         DD         </a:t>
            </a:r>
            <a:r>
              <a:rPr lang="en-IN" sz="2000" b="1" spc="-5" dirty="0" err="1">
                <a:latin typeface="Times New Roman" pitchFamily="18" charset="0"/>
                <a:cs typeface="Times New Roman" pitchFamily="18" charset="0"/>
              </a:rPr>
              <a:t>InitializationValue</a:t>
            </a:r>
            <a:r>
              <a:rPr lang="en-IN" sz="2000" b="1" spc="-5" dirty="0">
                <a:latin typeface="Times New Roman" pitchFamily="18" charset="0"/>
                <a:cs typeface="Times New Roman" pitchFamily="18" charset="0"/>
              </a:rPr>
              <a:t>(,s)</a:t>
            </a:r>
          </a:p>
          <a:p>
            <a:pPr marL="85852" marR="24765" indent="-457200">
              <a:lnSpc>
                <a:spcPct val="150000"/>
              </a:lnSpc>
              <a:spcBef>
                <a:spcPts val="550"/>
              </a:spcBef>
              <a:buNone/>
            </a:pPr>
            <a:r>
              <a:rPr lang="en-IN" sz="2000" b="1" spc="-5" dirty="0">
                <a:latin typeface="Times New Roman" pitchFamily="18" charset="0"/>
                <a:cs typeface="Times New Roman" pitchFamily="18" charset="0"/>
              </a:rPr>
              <a:t>E</a:t>
            </a:r>
            <a:r>
              <a:rPr lang="en-IN" sz="2000" b="1" spc="-10" dirty="0">
                <a:latin typeface="Times New Roman" pitchFamily="18" charset="0"/>
                <a:cs typeface="Times New Roman" pitchFamily="18" charset="0"/>
              </a:rPr>
              <a:t>xamples:</a:t>
            </a:r>
            <a:endParaRPr lang="en-IN" sz="2000" b="1" dirty="0">
              <a:latin typeface="Times New Roman" pitchFamily="18" charset="0"/>
              <a:cs typeface="Times New Roman" pitchFamily="18" charset="0"/>
            </a:endParaRP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TOTAL    DD   0</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DATA       DD   ?</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MSG        DD    ‘Hello World’</a:t>
            </a:r>
          </a:p>
          <a:p>
            <a:pPr marL="744220" marR="320675" indent="-457200">
              <a:lnSpc>
                <a:spcPct val="150000"/>
              </a:lnSpc>
              <a:spcBef>
                <a:spcPts val="375"/>
              </a:spcBef>
              <a:buAutoNum type="arabicPeriod"/>
              <a:tabLst>
                <a:tab pos="561340" algn="l"/>
              </a:tabLst>
            </a:pPr>
            <a:r>
              <a:rPr lang="en-IN" sz="2000" spc="-5" dirty="0">
                <a:solidFill>
                  <a:srgbClr val="001F5F"/>
                </a:solidFill>
                <a:latin typeface="Times New Roman" pitchFamily="18" charset="0"/>
                <a:cs typeface="Times New Roman" pitchFamily="18" charset="0"/>
              </a:rPr>
              <a:t>Num        DD      100 DUP(?)</a:t>
            </a:r>
            <a:endParaRPr lang="en-IN" sz="2000" dirty="0">
              <a:latin typeface="Times New Roman" pitchFamily="18" charset="0"/>
              <a:cs typeface="Times New Roman" pitchFamily="18" charset="0"/>
            </a:endParaRPr>
          </a:p>
          <a:p>
            <a:pPr marL="561340" marR="511175" algn="just">
              <a:lnSpc>
                <a:spcPct val="150000"/>
              </a:lnSpc>
              <a:spcBef>
                <a:spcPts val="375"/>
              </a:spcBef>
              <a:buNone/>
              <a:tabLst>
                <a:tab pos="560705" algn="l"/>
              </a:tabLst>
            </a:pPr>
            <a:endParaRPr lang="en-IN" sz="2000" dirty="0">
              <a:latin typeface="Times New Roman" pitchFamily="18" charset="0"/>
              <a:cs typeface="Times New Roman" pitchFamily="18" charset="0"/>
            </a:endParaRPr>
          </a:p>
          <a:p>
            <a:pPr algn="just">
              <a:lnSpc>
                <a:spcPct val="150000"/>
              </a:lnSpc>
            </a:pP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linds(horizont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linds(horizontal)">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linds(horizontal)">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blinds(horizontal)">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blinds(horizontal)">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HHHGGGGGGGGGGGGGGGGGGGGGGGGGGGGH">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2AD7"/>
      </a:folHlink>
    </a:clrScheme>
    <a:fontScheme name="Custom 1">
      <a:majorFont>
        <a:latin typeface="Times New Roman"/>
        <a:ea typeface=""/>
        <a:cs typeface=""/>
      </a:majorFont>
      <a:minorFont>
        <a:latin typeface="Times New Roman"/>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600</TotalTime>
  <Words>600</Words>
  <Application>Microsoft Office PowerPoint</Application>
  <PresentationFormat>On-screen Show (4:3)</PresentationFormat>
  <Paragraphs>386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 </vt:lpstr>
      <vt:lpstr>Slide 2</vt:lpstr>
      <vt:lpstr>Categories of Assembler directives</vt:lpstr>
      <vt:lpstr>Slide 4</vt:lpstr>
      <vt:lpstr>Slide 5</vt:lpstr>
      <vt:lpstr>Slide 6</vt:lpstr>
      <vt:lpstr>DATA DEFINITION AND STORAGE ALLOCATION DIRECTIVES</vt:lpstr>
      <vt:lpstr>Slide 8</vt:lpstr>
      <vt:lpstr>Slide 9</vt:lpstr>
      <vt:lpstr>Slide 10</vt:lpstr>
      <vt:lpstr>Slide 11</vt:lpstr>
      <vt:lpstr>Slide 12</vt:lpstr>
      <vt:lpstr>8. RECORD</vt:lpstr>
      <vt:lpstr>PROGRAM ORGANIZATION DIRECTIVES</vt:lpstr>
      <vt:lpstr>Slide 15</vt:lpstr>
      <vt:lpstr>Slide 16</vt:lpstr>
      <vt:lpstr>Slide 17</vt:lpstr>
      <vt:lpstr>Alignment directives</vt:lpstr>
      <vt:lpstr>2. ORG (ORIGIN)</vt:lpstr>
      <vt:lpstr>Programs End directives</vt:lpstr>
      <vt:lpstr>Value returning Attribute  directives</vt:lpstr>
      <vt:lpstr>Slide 22</vt:lpstr>
      <vt:lpstr>Slide 23</vt:lpstr>
      <vt:lpstr>4. SEG: Segment  </vt:lpstr>
      <vt:lpstr>5. TYPE:  </vt:lpstr>
      <vt:lpstr>Procedure Definition directives</vt:lpstr>
      <vt:lpstr>ENDP: End of Procedure </vt:lpstr>
      <vt:lpstr>Macro Definition directives</vt:lpstr>
      <vt:lpstr>   2. MACRO </vt:lpstr>
      <vt:lpstr>3. ENDM: End of Macro</vt:lpstr>
      <vt:lpstr>Data Control directives</vt:lpstr>
      <vt:lpstr>2. EXTRN: External  </vt:lpstr>
      <vt:lpstr>3. PTR: Pointer </vt:lpstr>
      <vt:lpstr>Branch Displacement Directives</vt:lpstr>
      <vt:lpstr>2.  LABEL </vt:lpstr>
      <vt:lpstr>Header File Inclusion directives</vt:lpstr>
      <vt:lpstr>Slide 37</vt:lpstr>
      <vt:lpstr>Target Machine Code Generation </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Modes</dc:title>
  <dc:creator>user</dc:creator>
  <cp:lastModifiedBy>shk</cp:lastModifiedBy>
  <cp:revision>346</cp:revision>
  <dcterms:created xsi:type="dcterms:W3CDTF">2020-08-11T17:17:50Z</dcterms:created>
  <dcterms:modified xsi:type="dcterms:W3CDTF">2020-09-28T04:48:24Z</dcterms:modified>
</cp:coreProperties>
</file>